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543" r:id="rId3"/>
    <p:sldId id="285" r:id="rId4"/>
    <p:sldId id="568" r:id="rId5"/>
    <p:sldId id="486" r:id="rId6"/>
    <p:sldId id="541" r:id="rId7"/>
    <p:sldId id="542" r:id="rId8"/>
    <p:sldId id="570" r:id="rId9"/>
    <p:sldId id="569" r:id="rId10"/>
    <p:sldId id="571" r:id="rId11"/>
    <p:sldId id="489" r:id="rId12"/>
    <p:sldId id="573" r:id="rId13"/>
    <p:sldId id="451" r:id="rId14"/>
    <p:sldId id="452" r:id="rId15"/>
    <p:sldId id="574" r:id="rId16"/>
    <p:sldId id="575" r:id="rId17"/>
    <p:sldId id="576" r:id="rId18"/>
    <p:sldId id="577" r:id="rId19"/>
    <p:sldId id="578" r:id="rId20"/>
    <p:sldId id="579" r:id="rId21"/>
    <p:sldId id="498" r:id="rId22"/>
    <p:sldId id="544" r:id="rId23"/>
    <p:sldId id="540" r:id="rId24"/>
    <p:sldId id="580" r:id="rId25"/>
    <p:sldId id="581" r:id="rId26"/>
    <p:sldId id="582" r:id="rId27"/>
    <p:sldId id="583" r:id="rId28"/>
    <p:sldId id="584" r:id="rId29"/>
    <p:sldId id="591" r:id="rId30"/>
    <p:sldId id="585" r:id="rId31"/>
    <p:sldId id="587" r:id="rId32"/>
    <p:sldId id="588" r:id="rId33"/>
    <p:sldId id="589" r:id="rId34"/>
    <p:sldId id="590" r:id="rId35"/>
    <p:sldId id="551" r:id="rId36"/>
    <p:sldId id="552" r:id="rId37"/>
    <p:sldId id="592" r:id="rId38"/>
    <p:sldId id="572" r:id="rId39"/>
    <p:sldId id="499" r:id="rId40"/>
    <p:sldId id="502" r:id="rId41"/>
    <p:sldId id="555" r:id="rId42"/>
    <p:sldId id="567" r:id="rId43"/>
    <p:sldId id="503" r:id="rId44"/>
    <p:sldId id="594" r:id="rId45"/>
    <p:sldId id="595" r:id="rId46"/>
    <p:sldId id="559" r:id="rId47"/>
    <p:sldId id="565" r:id="rId48"/>
    <p:sldId id="593" r:id="rId49"/>
    <p:sldId id="261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3838"/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7" autoAdjust="0"/>
    <p:restoredTop sz="89975" autoAdjust="0"/>
  </p:normalViewPr>
  <p:slideViewPr>
    <p:cSldViewPr>
      <p:cViewPr varScale="1">
        <p:scale>
          <a:sx n="100" d="100"/>
          <a:sy n="100" d="100"/>
        </p:scale>
        <p:origin x="4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651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018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6165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6102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01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2928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6428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3106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9655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6717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363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4125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6882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3156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2590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9946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1510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065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9593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3522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3533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00670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7618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80173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3546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595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3415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0822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925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0979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4697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8851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5750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89870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6901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41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43415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6862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8143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6420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687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127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6.svg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26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7.emf"/><Relationship Id="rId3" Type="http://schemas.openxmlformats.org/officeDocument/2006/relationships/image" Target="../media/image2.png"/><Relationship Id="rId7" Type="http://schemas.openxmlformats.org/officeDocument/2006/relationships/image" Target="../media/image371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6.png"/><Relationship Id="rId5" Type="http://schemas.openxmlformats.org/officeDocument/2006/relationships/image" Target="../media/image210.png"/><Relationship Id="rId10" Type="http://schemas.openxmlformats.org/officeDocument/2006/relationships/image" Target="../media/image380.png"/><Relationship Id="rId4" Type="http://schemas.openxmlformats.org/officeDocument/2006/relationships/image" Target="../media/image351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11" Type="http://schemas.openxmlformats.org/officeDocument/2006/relationships/image" Target="../media/image40.svg"/><Relationship Id="rId5" Type="http://schemas.openxmlformats.org/officeDocument/2006/relationships/image" Target="../media/image270.png"/><Relationship Id="rId10" Type="http://schemas.openxmlformats.org/officeDocument/2006/relationships/image" Target="../media/image36.png"/><Relationship Id="rId4" Type="http://schemas.openxmlformats.org/officeDocument/2006/relationships/image" Target="../media/image390.png"/><Relationship Id="rId9" Type="http://schemas.openxmlformats.org/officeDocument/2006/relationships/image" Target="../media/image4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46.emf"/><Relationship Id="rId3" Type="http://schemas.openxmlformats.org/officeDocument/2006/relationships/image" Target="../media/image2.png"/><Relationship Id="rId7" Type="http://schemas.openxmlformats.org/officeDocument/2006/relationships/image" Target="../media/image491.png"/><Relationship Id="rId12" Type="http://schemas.openxmlformats.org/officeDocument/2006/relationships/image" Target="../media/image54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0.png"/><Relationship Id="rId11" Type="http://schemas.openxmlformats.org/officeDocument/2006/relationships/image" Target="../media/image53.png"/><Relationship Id="rId5" Type="http://schemas.openxmlformats.org/officeDocument/2006/relationships/image" Target="../media/image39.png"/><Relationship Id="rId15" Type="http://schemas.openxmlformats.org/officeDocument/2006/relationships/image" Target="../media/image501.png"/><Relationship Id="rId10" Type="http://schemas.openxmlformats.org/officeDocument/2006/relationships/image" Target="../media/image52.png"/><Relationship Id="rId4" Type="http://schemas.openxmlformats.org/officeDocument/2006/relationships/image" Target="../media/image31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2.png"/><Relationship Id="rId7" Type="http://schemas.openxmlformats.org/officeDocument/2006/relationships/image" Target="../media/image5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1.png"/><Relationship Id="rId5" Type="http://schemas.openxmlformats.org/officeDocument/2006/relationships/image" Target="../media/image521.png"/><Relationship Id="rId10" Type="http://schemas.openxmlformats.org/officeDocument/2006/relationships/image" Target="../media/image48.png"/><Relationship Id="rId4" Type="http://schemas.openxmlformats.org/officeDocument/2006/relationships/image" Target="../media/image511.png"/><Relationship Id="rId9" Type="http://schemas.openxmlformats.org/officeDocument/2006/relationships/image" Target="../media/image5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51.emf"/><Relationship Id="rId5" Type="http://schemas.openxmlformats.org/officeDocument/2006/relationships/image" Target="../media/image58.png"/><Relationship Id="rId10" Type="http://schemas.openxmlformats.org/officeDocument/2006/relationships/image" Target="../media/image50.emf"/><Relationship Id="rId9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0.png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0" Type="http://schemas.openxmlformats.org/officeDocument/2006/relationships/image" Target="../media/image73.png"/><Relationship Id="rId4" Type="http://schemas.openxmlformats.org/officeDocument/2006/relationships/image" Target="../media/image61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0.png"/><Relationship Id="rId5" Type="http://schemas.openxmlformats.org/officeDocument/2006/relationships/image" Target="../media/image441.png"/><Relationship Id="rId4" Type="http://schemas.openxmlformats.org/officeDocument/2006/relationships/image" Target="../media/image4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80.png"/><Relationship Id="rId18" Type="http://schemas.openxmlformats.org/officeDocument/2006/relationships/image" Target="../media/image630.png"/><Relationship Id="rId26" Type="http://schemas.openxmlformats.org/officeDocument/2006/relationships/image" Target="../media/image80.png"/><Relationship Id="rId3" Type="http://schemas.openxmlformats.org/officeDocument/2006/relationships/image" Target="../media/image2.png"/><Relationship Id="rId21" Type="http://schemas.openxmlformats.org/officeDocument/2006/relationships/image" Target="../media/image751.png"/><Relationship Id="rId7" Type="http://schemas.openxmlformats.org/officeDocument/2006/relationships/image" Target="../media/image520.png"/><Relationship Id="rId12" Type="http://schemas.openxmlformats.org/officeDocument/2006/relationships/image" Target="../media/image730.png"/><Relationship Id="rId17" Type="http://schemas.openxmlformats.org/officeDocument/2006/relationships/image" Target="../media/image620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10.png"/><Relationship Id="rId20" Type="http://schemas.openxmlformats.org/officeDocument/2006/relationships/image" Target="../media/image741.png"/><Relationship Id="rId29" Type="http://schemas.openxmlformats.org/officeDocument/2006/relationships/image" Target="../media/image7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11" Type="http://schemas.openxmlformats.org/officeDocument/2006/relationships/image" Target="../media/image720.png"/><Relationship Id="rId24" Type="http://schemas.openxmlformats.org/officeDocument/2006/relationships/image" Target="../media/image78.png"/><Relationship Id="rId5" Type="http://schemas.openxmlformats.org/officeDocument/2006/relationships/image" Target="../media/image500.png"/><Relationship Id="rId15" Type="http://schemas.openxmlformats.org/officeDocument/2006/relationships/image" Target="../media/image601.png"/><Relationship Id="rId23" Type="http://schemas.openxmlformats.org/officeDocument/2006/relationships/image" Target="../media/image771.png"/><Relationship Id="rId28" Type="http://schemas.openxmlformats.org/officeDocument/2006/relationships/image" Target="../media/image82.png"/><Relationship Id="rId10" Type="http://schemas.openxmlformats.org/officeDocument/2006/relationships/image" Target="../media/image550.png"/><Relationship Id="rId19" Type="http://schemas.openxmlformats.org/officeDocument/2006/relationships/image" Target="../media/image640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Relationship Id="rId14" Type="http://schemas.openxmlformats.org/officeDocument/2006/relationships/image" Target="../media/image590.png"/><Relationship Id="rId22" Type="http://schemas.openxmlformats.org/officeDocument/2006/relationships/image" Target="../media/image761.png"/><Relationship Id="rId27" Type="http://schemas.openxmlformats.org/officeDocument/2006/relationships/image" Target="../media/image81.png"/><Relationship Id="rId30" Type="http://schemas.openxmlformats.org/officeDocument/2006/relationships/image" Target="../media/image7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79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0.png"/><Relationship Id="rId11" Type="http://schemas.openxmlformats.org/officeDocument/2006/relationships/image" Target="../media/image83.png"/><Relationship Id="rId5" Type="http://schemas.openxmlformats.org/officeDocument/2006/relationships/image" Target="../media/image770.png"/><Relationship Id="rId15" Type="http://schemas.openxmlformats.org/officeDocument/2006/relationships/image" Target="../media/image87.png"/><Relationship Id="rId10" Type="http://schemas.openxmlformats.org/officeDocument/2006/relationships/image" Target="../media/image820.png"/><Relationship Id="rId4" Type="http://schemas.openxmlformats.org/officeDocument/2006/relationships/image" Target="../media/image760.png"/><Relationship Id="rId9" Type="http://schemas.openxmlformats.org/officeDocument/2006/relationships/image" Target="../media/image810.png"/><Relationship Id="rId1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0.png"/><Relationship Id="rId15" Type="http://schemas.openxmlformats.org/officeDocument/2006/relationships/image" Target="../media/image48.png"/><Relationship Id="rId10" Type="http://schemas.openxmlformats.org/officeDocument/2006/relationships/image" Target="../media/image93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emf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991544" y="2060848"/>
            <a:ext cx="8229240" cy="2592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2.0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начнем обсуждать нейронные сети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-apple-system"/>
              </a:rPr>
              <a:t>Фреймфорки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1628800"/>
            <a:ext cx="9640435" cy="454749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223792" y="6165304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AI-тренды</a:t>
            </a:r>
            <a:r>
              <a:rPr lang="ru-RU" dirty="0">
                <a:solidFill>
                  <a:schemeClr val="bg1"/>
                </a:solidFill>
              </a:rPr>
              <a:t> Открытие летней школы</a:t>
            </a:r>
          </a:p>
          <a:p>
            <a:r>
              <a:rPr lang="ru-RU" dirty="0">
                <a:solidFill>
                  <a:schemeClr val="bg1"/>
                </a:solidFill>
              </a:rPr>
              <a:t>М. Степнов Июль 2021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655840" y="2564904"/>
            <a:ext cx="50405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7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TensorFlow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63" b="97015" l="0" r="100000">
                        <a14:foregroundMark x1="4667" y1="23881" x2="4667" y2="23881"/>
                        <a14:foregroundMark x1="26000" y1="31343" x2="26000" y2="31343"/>
                        <a14:foregroundMark x1="31333" y1="46269" x2="31333" y2="46269"/>
                        <a14:foregroundMark x1="41333" y1="43284" x2="41333" y2="43284"/>
                        <a14:foregroundMark x1="50333" y1="43284" x2="50333" y2="43284"/>
                        <a14:foregroundMark x1="56000" y1="47761" x2="56000" y2="47761"/>
                        <a14:foregroundMark x1="64000" y1="47761" x2="64000" y2="47761"/>
                        <a14:foregroundMark x1="69667" y1="38806" x2="69667" y2="38806"/>
                        <a14:foregroundMark x1="78000" y1="53731" x2="78000" y2="53731"/>
                        <a14:foregroundMark x1="82000" y1="47761" x2="82000" y2="47761"/>
                        <a14:foregroundMark x1="90667" y1="56716" x2="90667" y2="56716"/>
                        <a14:backgroundMark x1="8667" y1="19403" x2="8667" y2="19403"/>
                        <a14:backgroundMark x1="8333" y1="11940" x2="8333" y2="11940"/>
                        <a14:backgroundMark x1="41333" y1="46269" x2="41333" y2="46269"/>
                        <a14:backgroundMark x1="50000" y1="46269" x2="50000" y2="46269"/>
                        <a14:backgroundMark x1="56667" y1="47761" x2="56667" y2="47761"/>
                        <a14:backgroundMark x1="333" y1="46269" x2="333" y2="46269"/>
                        <a14:backgroundMark x1="91333" y1="55224" x2="91333" y2="55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408" y="1700808"/>
            <a:ext cx="4176464" cy="93274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951984" y="1988840"/>
            <a:ext cx="5475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https://www.tensorflow.org/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11424" y="2708920"/>
            <a:ext cx="105851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это комплексная платформа с открытым исходным кодом для машинного обучения.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Он имеет комплексную гибкую экосистему инструментов, библиотек и ресурсов сообщества, которая позволяет исследователям продвигать новейшие достижения в области машинного обучения, а разработчикам легко создавать и развертывать приложения на основе машинного обучения.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4731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Dense Neural Networks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1116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6470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Пример про числа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8C593F-B934-4C4A-883B-618373E5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1772816"/>
            <a:ext cx="3676364" cy="3676364"/>
          </a:xfrm>
          <a:prstGeom prst="rect">
            <a:avLst/>
          </a:prstGeom>
        </p:spPr>
      </p:pic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4BD7E3C6-7576-426C-BF25-A75C259C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832674"/>
              </p:ext>
            </p:extLst>
          </p:nvPr>
        </p:nvGraphicFramePr>
        <p:xfrm>
          <a:off x="6672064" y="1772816"/>
          <a:ext cx="3600000" cy="360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BFF5A86-A2E2-4A3C-A884-05C5046A23BD}"/>
              </a:ext>
            </a:extLst>
          </p:cNvPr>
          <p:cNvSpPr txBox="1"/>
          <p:nvPr/>
        </p:nvSpPr>
        <p:spPr>
          <a:xfrm>
            <a:off x="7987638" y="116497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E32F52-526A-4A6C-AE5C-E1317D78432E}"/>
              </a:ext>
            </a:extLst>
          </p:cNvPr>
          <p:cNvSpPr txBox="1"/>
          <p:nvPr/>
        </p:nvSpPr>
        <p:spPr>
          <a:xfrm>
            <a:off x="10320295" y="358992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28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21" name="Правая фигурная скобка 20">
            <a:extLst>
              <a:ext uri="{FF2B5EF4-FFF2-40B4-BE49-F238E27FC236}">
                <a16:creationId xmlns:a16="http://schemas.microsoft.com/office/drawing/2014/main" id="{0247ED74-05B1-444A-B0B2-76BB45E174C2}"/>
              </a:ext>
            </a:extLst>
          </p:cNvPr>
          <p:cNvSpPr/>
          <p:nvPr/>
        </p:nvSpPr>
        <p:spPr>
          <a:xfrm>
            <a:off x="10160161" y="1688199"/>
            <a:ext cx="340574" cy="3793735"/>
          </a:xfrm>
          <a:prstGeom prst="rightBrac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авая фигурная скобка 21">
            <a:extLst>
              <a:ext uri="{FF2B5EF4-FFF2-40B4-BE49-F238E27FC236}">
                <a16:creationId xmlns:a16="http://schemas.microsoft.com/office/drawing/2014/main" id="{3DFF39CF-0FB7-41E6-B7BB-D306B24978DE}"/>
              </a:ext>
            </a:extLst>
          </p:cNvPr>
          <p:cNvSpPr/>
          <p:nvPr/>
        </p:nvSpPr>
        <p:spPr>
          <a:xfrm rot="16200000">
            <a:off x="8312928" y="-251831"/>
            <a:ext cx="340574" cy="3793735"/>
          </a:xfrm>
          <a:prstGeom prst="rightBrac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63352" y="5949280"/>
            <a:ext cx="11809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 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 =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datasets.mnist.load_data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5360" y="6309320"/>
            <a:ext cx="10873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train_images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= train_images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335360" y="5445224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datasets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21" grpId="0" animBg="1"/>
      <p:bldP spid="22" grpId="0" animBg="1"/>
      <p:bldP spid="3" grpId="0"/>
      <p:bldP spid="5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2135560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Преобразуем входные данные</a:t>
            </a:r>
          </a:p>
        </p:txBody>
      </p:sp>
      <p:graphicFrame>
        <p:nvGraphicFramePr>
          <p:cNvPr id="33" name="Таблица 32">
            <a:extLst>
              <a:ext uri="{FF2B5EF4-FFF2-40B4-BE49-F238E27FC236}">
                <a16:creationId xmlns:a16="http://schemas.microsoft.com/office/drawing/2014/main" id="{0271C624-F6CA-4D5C-B9D2-EF505110F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70407"/>
              </p:ext>
            </p:extLst>
          </p:nvPr>
        </p:nvGraphicFramePr>
        <p:xfrm>
          <a:off x="251520" y="2008740"/>
          <a:ext cx="3600000" cy="360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5957945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24248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293941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6210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9683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391687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66566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018916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385387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408838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9096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3313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505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86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7438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1277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121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082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1574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43740"/>
                  </a:ext>
                </a:extLst>
              </a:tr>
            </a:tbl>
          </a:graphicData>
        </a:graphic>
      </p:graphicFrame>
      <p:graphicFrame>
        <p:nvGraphicFramePr>
          <p:cNvPr id="34" name="Таблица 33">
            <a:extLst>
              <a:ext uri="{FF2B5EF4-FFF2-40B4-BE49-F238E27FC236}">
                <a16:creationId xmlns:a16="http://schemas.microsoft.com/office/drawing/2014/main" id="{F654BE81-07E5-44F4-82A7-202F81ED3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96699"/>
              </p:ext>
            </p:extLst>
          </p:nvPr>
        </p:nvGraphicFramePr>
        <p:xfrm>
          <a:off x="5352399" y="1736459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38011593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962835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687827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30399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84089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85083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540327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343571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52069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856404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71059"/>
                  </a:ext>
                </a:extLst>
              </a:tr>
            </a:tbl>
          </a:graphicData>
        </a:graphic>
      </p:graphicFrame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79808DB2-2318-46EB-95C8-AF890403A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30247"/>
              </p:ext>
            </p:extLst>
          </p:nvPr>
        </p:nvGraphicFramePr>
        <p:xfrm>
          <a:off x="5341040" y="2179209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7270509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58540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612970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68991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83843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829672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6102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373953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65508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317729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820509"/>
                  </a:ext>
                </a:extLst>
              </a:tr>
            </a:tbl>
          </a:graphicData>
        </a:graphic>
      </p:graphicFrame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A6C21C59-C599-4A5B-B535-6C4D20105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47605"/>
              </p:ext>
            </p:extLst>
          </p:nvPr>
        </p:nvGraphicFramePr>
        <p:xfrm>
          <a:off x="5341040" y="2667374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37121453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154343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826128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046550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4994972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413724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357477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851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911340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4441518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256400"/>
                  </a:ext>
                </a:extLst>
              </a:tr>
            </a:tbl>
          </a:graphicData>
        </a:graphic>
      </p:graphicFrame>
      <p:graphicFrame>
        <p:nvGraphicFramePr>
          <p:cNvPr id="37" name="Таблица 36">
            <a:extLst>
              <a:ext uri="{FF2B5EF4-FFF2-40B4-BE49-F238E27FC236}">
                <a16:creationId xmlns:a16="http://schemas.microsoft.com/office/drawing/2014/main" id="{36ABBDBB-9927-410D-893C-C2E1633AE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05381"/>
              </p:ext>
            </p:extLst>
          </p:nvPr>
        </p:nvGraphicFramePr>
        <p:xfrm>
          <a:off x="5354395" y="3142866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8162489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376548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817281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9378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333591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461024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1955329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797887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748601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0417291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349589"/>
                  </a:ext>
                </a:extLst>
              </a:tr>
            </a:tbl>
          </a:graphicData>
        </a:graphic>
      </p:graphicFrame>
      <p:graphicFrame>
        <p:nvGraphicFramePr>
          <p:cNvPr id="38" name="Таблица 37">
            <a:extLst>
              <a:ext uri="{FF2B5EF4-FFF2-40B4-BE49-F238E27FC236}">
                <a16:creationId xmlns:a16="http://schemas.microsoft.com/office/drawing/2014/main" id="{335A3384-5263-4C96-9F75-8BAEC566D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295934"/>
              </p:ext>
            </p:extLst>
          </p:nvPr>
        </p:nvGraphicFramePr>
        <p:xfrm>
          <a:off x="5341040" y="3616291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0127463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378867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679708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227979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6031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777015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403212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858822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336898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5209764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94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87058"/>
                  </a:ext>
                </a:extLst>
              </a:tr>
            </a:tbl>
          </a:graphicData>
        </a:graphic>
      </p:graphicFrame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C14E3F17-E28F-4199-9609-48FF4AA06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724308"/>
              </p:ext>
            </p:extLst>
          </p:nvPr>
        </p:nvGraphicFramePr>
        <p:xfrm>
          <a:off x="5341040" y="4089716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32245152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384688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013430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651243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244162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297983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704803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1537364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294399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557254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50906"/>
                  </a:ext>
                </a:extLst>
              </a:tr>
            </a:tbl>
          </a:graphicData>
        </a:graphic>
      </p:graphicFrame>
      <p:graphicFrame>
        <p:nvGraphicFramePr>
          <p:cNvPr id="40" name="Таблица 39">
            <a:extLst>
              <a:ext uri="{FF2B5EF4-FFF2-40B4-BE49-F238E27FC236}">
                <a16:creationId xmlns:a16="http://schemas.microsoft.com/office/drawing/2014/main" id="{76609AD1-F27F-4EA1-94BF-0069DAB70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777061"/>
              </p:ext>
            </p:extLst>
          </p:nvPr>
        </p:nvGraphicFramePr>
        <p:xfrm>
          <a:off x="5349558" y="4545926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2359636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886548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8013684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370036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265090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48299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1857855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135571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18407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4938566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94258"/>
                  </a:ext>
                </a:extLst>
              </a:tr>
            </a:tbl>
          </a:graphicData>
        </a:graphic>
      </p:graphicFrame>
      <p:graphicFrame>
        <p:nvGraphicFramePr>
          <p:cNvPr id="41" name="Таблица 40">
            <a:extLst>
              <a:ext uri="{FF2B5EF4-FFF2-40B4-BE49-F238E27FC236}">
                <a16:creationId xmlns:a16="http://schemas.microsoft.com/office/drawing/2014/main" id="{B2939557-7019-4818-B169-DE8A6060E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00924"/>
              </p:ext>
            </p:extLst>
          </p:nvPr>
        </p:nvGraphicFramePr>
        <p:xfrm>
          <a:off x="5349558" y="4977111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9331452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096430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298868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408505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86830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72842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9362147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5044721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82484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8527865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72407"/>
                  </a:ext>
                </a:extLst>
              </a:tr>
            </a:tbl>
          </a:graphicData>
        </a:graphic>
      </p:graphicFrame>
      <p:graphicFrame>
        <p:nvGraphicFramePr>
          <p:cNvPr id="42" name="Таблица 41">
            <a:extLst>
              <a:ext uri="{FF2B5EF4-FFF2-40B4-BE49-F238E27FC236}">
                <a16:creationId xmlns:a16="http://schemas.microsoft.com/office/drawing/2014/main" id="{8E1C80CC-BC02-447F-8BD8-8DDDAACF1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047629"/>
              </p:ext>
            </p:extLst>
          </p:nvPr>
        </p:nvGraphicFramePr>
        <p:xfrm>
          <a:off x="5341040" y="5419106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112824436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0951968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0346969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255935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497530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164092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326341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2812769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92552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6717125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77609"/>
                  </a:ext>
                </a:extLst>
              </a:tr>
            </a:tbl>
          </a:graphicData>
        </a:graphic>
      </p:graphicFrame>
      <p:graphicFrame>
        <p:nvGraphicFramePr>
          <p:cNvPr id="43" name="Таблица 42">
            <a:extLst>
              <a:ext uri="{FF2B5EF4-FFF2-40B4-BE49-F238E27FC236}">
                <a16:creationId xmlns:a16="http://schemas.microsoft.com/office/drawing/2014/main" id="{E857785C-CD26-4BEF-B011-32E550973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090891"/>
              </p:ext>
            </p:extLst>
          </p:nvPr>
        </p:nvGraphicFramePr>
        <p:xfrm>
          <a:off x="5349558" y="5861101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5286783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72071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998373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181969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184047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3793045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083134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412279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912624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63535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ru-RU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212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137445"/>
                  </a:ext>
                </a:extLst>
              </a:tr>
            </a:tbl>
          </a:graphicData>
        </a:graphic>
      </p:graphicFrame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3DF3EF1-48A8-45CB-A1C5-7027DEDAE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26445" y="658734"/>
            <a:ext cx="1772999" cy="180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47C7832-6228-44FD-AE33-AA2FE0D6C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424945" y="2409481"/>
            <a:ext cx="1775998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9CF0A6-4AEE-4813-B664-98DECE6D2FEE}"/>
              </a:ext>
            </a:extLst>
          </p:cNvPr>
          <p:cNvSpPr txBox="1"/>
          <p:nvPr/>
        </p:nvSpPr>
        <p:spPr>
          <a:xfrm>
            <a:off x="10141262" y="3242548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F6867150-1E73-4DEC-B5FC-4E42E36E0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24944" y="4365479"/>
            <a:ext cx="1775998" cy="1800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982A1B6-E1B1-4436-8484-2B0E4DFD4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424944" y="6124575"/>
            <a:ext cx="1775998" cy="18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EC159B4-B5AD-40EB-911A-7B399B3FBEC8}"/>
              </a:ext>
            </a:extLst>
          </p:cNvPr>
          <p:cNvSpPr txBox="1"/>
          <p:nvPr/>
        </p:nvSpPr>
        <p:spPr>
          <a:xfrm>
            <a:off x="10992545" y="306896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rgbClr val="FF0000"/>
                </a:solidFill>
              </a:rPr>
              <a:t>784</a:t>
            </a:r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E9E9DCD6-A288-43EF-809C-F0D0A75E75BE}"/>
              </a:ext>
            </a:extLst>
          </p:cNvPr>
          <p:cNvSpPr/>
          <p:nvPr/>
        </p:nvSpPr>
        <p:spPr>
          <a:xfrm>
            <a:off x="10340635" y="-196859"/>
            <a:ext cx="340574" cy="6858000"/>
          </a:xfrm>
          <a:prstGeom prst="rightBrace">
            <a:avLst>
              <a:gd name="adj1" fmla="val 93263"/>
              <a:gd name="adj2" fmla="val 50000"/>
            </a:avLst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F948DC9-1B9E-419D-9613-5998B2EC7997}"/>
              </a:ext>
            </a:extLst>
          </p:cNvPr>
          <p:cNvSpPr/>
          <p:nvPr/>
        </p:nvSpPr>
        <p:spPr>
          <a:xfrm>
            <a:off x="623392" y="6396335"/>
            <a:ext cx="9012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input_shape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682348" y="6114561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/>
      <p:bldP spid="49" grpId="0"/>
      <p:bldP spid="50" grpId="0" animBg="1"/>
      <p:bldP spid="2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2135560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Терминологии</a:t>
            </a:r>
          </a:p>
        </p:txBody>
      </p:sp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2929CAE2-F86F-4584-8C68-4CC4904EC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505"/>
              </p:ext>
            </p:extLst>
          </p:nvPr>
        </p:nvGraphicFramePr>
        <p:xfrm>
          <a:off x="2508204" y="2147179"/>
          <a:ext cx="360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72705092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58540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9612970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4689911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83843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8296721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6102435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3739538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6655083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317729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820509"/>
                  </a:ext>
                </a:extLst>
              </a:tr>
            </a:tbl>
          </a:graphicData>
        </a:graphic>
      </p:graphicFrame>
      <p:sp>
        <p:nvSpPr>
          <p:cNvPr id="30" name="Овал 29">
            <a:extLst>
              <a:ext uri="{FF2B5EF4-FFF2-40B4-BE49-F238E27FC236}">
                <a16:creationId xmlns:a16="http://schemas.microsoft.com/office/drawing/2014/main" id="{BFB88875-F540-4400-A836-6625BAC27EDC}"/>
              </a:ext>
            </a:extLst>
          </p:cNvPr>
          <p:cNvSpPr/>
          <p:nvPr/>
        </p:nvSpPr>
        <p:spPr>
          <a:xfrm>
            <a:off x="6312024" y="2924944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2" name="Таблица 31">
            <a:extLst>
              <a:ext uri="{FF2B5EF4-FFF2-40B4-BE49-F238E27FC236}">
                <a16:creationId xmlns:a16="http://schemas.microsoft.com/office/drawing/2014/main" id="{1A62830C-A2AC-4CCF-B44D-F420B5E59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73689"/>
              </p:ext>
            </p:extLst>
          </p:nvPr>
        </p:nvGraphicFramePr>
        <p:xfrm>
          <a:off x="911424" y="2996952"/>
          <a:ext cx="360000" cy="360000"/>
        </p:xfrm>
        <a:graphic>
          <a:graphicData uri="http://schemas.openxmlformats.org/drawingml/2006/table">
            <a:tbl>
              <a:tblPr/>
              <a:tblGrid>
                <a:gridCol w="360000">
                  <a:extLst>
                    <a:ext uri="{9D8B030D-6E8A-4147-A177-3AD203B41FA5}">
                      <a16:colId xmlns:a16="http://schemas.microsoft.com/office/drawing/2014/main" val="27471227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7539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96158EFA-8368-4886-9049-AAB06F1233AB}"/>
              </a:ext>
            </a:extLst>
          </p:cNvPr>
          <p:cNvSpPr txBox="1"/>
          <p:nvPr/>
        </p:nvSpPr>
        <p:spPr>
          <a:xfrm>
            <a:off x="1487488" y="2852936"/>
            <a:ext cx="3910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уровень активации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C49E97E-AB9D-46BE-B6B6-AC77BF30D66B}"/>
                  </a:ext>
                </a:extLst>
              </p:cNvPr>
              <p:cNvSpPr/>
              <p:nvPr/>
            </p:nvSpPr>
            <p:spPr>
              <a:xfrm>
                <a:off x="7176120" y="2636912"/>
                <a:ext cx="477092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Нейрон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функция активации</a:t>
                </a:r>
                <a:r>
                  <a:rPr lang="tr-TR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tr-T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tr-T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tr-T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8C49E97E-AB9D-46BE-B6B6-AC77BF30D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2636912"/>
                <a:ext cx="4770921" cy="954107"/>
              </a:xfrm>
              <a:prstGeom prst="rect">
                <a:avLst/>
              </a:prstGeom>
              <a:blipFill>
                <a:blip r:embed="rId4"/>
                <a:stretch>
                  <a:fillRect l="-2554" t="-7051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Овал 52">
            <a:extLst>
              <a:ext uri="{FF2B5EF4-FFF2-40B4-BE49-F238E27FC236}">
                <a16:creationId xmlns:a16="http://schemas.microsoft.com/office/drawing/2014/main" id="{CFBA78ED-C5F2-44EE-9F00-052E30F50A2B}"/>
              </a:ext>
            </a:extLst>
          </p:cNvPr>
          <p:cNvSpPr/>
          <p:nvPr/>
        </p:nvSpPr>
        <p:spPr>
          <a:xfrm>
            <a:off x="5015880" y="4941168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5CF73507-AD9D-4F7E-B761-1B4D98FFDBA9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984353" y="4676019"/>
            <a:ext cx="1118325" cy="351069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19FE158-2B8F-4EB9-BCA6-49999E557BEC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3984353" y="5441947"/>
            <a:ext cx="1118325" cy="509166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C990786C-1A05-4E0F-9054-89022285E4AD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5608576" y="5234517"/>
            <a:ext cx="1031527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810AD422-3191-4A6F-85D1-7A1044ACA733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3984353" y="5234517"/>
            <a:ext cx="1031527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9C4198D0-C77C-4BA9-835E-A075745ACC72}"/>
                  </a:ext>
                </a:extLst>
              </p:cNvPr>
              <p:cNvSpPr/>
              <p:nvPr/>
            </p:nvSpPr>
            <p:spPr>
              <a:xfrm>
                <a:off x="6726064" y="4437112"/>
                <a:ext cx="547260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Выход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Результат Применения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9C4198D0-C77C-4BA9-835E-A075745AC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064" y="4437112"/>
                <a:ext cx="5472608" cy="1384995"/>
              </a:xfrm>
              <a:prstGeom prst="rect">
                <a:avLst/>
              </a:prstGeom>
              <a:blipFill>
                <a:blip r:embed="rId5"/>
                <a:stretch>
                  <a:fillRect l="-334" t="-4846" b="-11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5B10E50B-4652-45DC-AA12-41D62F1B5C16}"/>
                  </a:ext>
                </a:extLst>
              </p:cNvPr>
              <p:cNvSpPr/>
              <p:nvPr/>
            </p:nvSpPr>
            <p:spPr>
              <a:xfrm>
                <a:off x="1415480" y="4509120"/>
                <a:ext cx="199125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Вход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Разные </a:t>
                </a:r>
                <a14:m>
                  <m:oMath xmlns:m="http://schemas.openxmlformats.org/officeDocument/2006/math">
                    <m:r>
                      <a:rPr lang="ru-RU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endParaRPr lang="ru-RU" sz="2800" b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9" name="Прямоугольник 58">
                <a:extLst>
                  <a:ext uri="{FF2B5EF4-FFF2-40B4-BE49-F238E27FC236}">
                    <a16:creationId xmlns:a16="http://schemas.microsoft.com/office/drawing/2014/main" id="{5B10E50B-4652-45DC-AA12-41D62F1B5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4509120"/>
                <a:ext cx="1991251" cy="1384995"/>
              </a:xfrm>
              <a:prstGeom prst="rect">
                <a:avLst/>
              </a:prstGeom>
              <a:blipFill>
                <a:blip r:embed="rId6"/>
                <a:stretch>
                  <a:fillRect t="-4846" b="-11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14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 animBg="1"/>
      <p:bldP spid="51" grpId="0"/>
      <p:bldP spid="52" grpId="0"/>
      <p:bldP spid="53" grpId="0" animBg="1"/>
      <p:bldP spid="58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061" y="72485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Структура  Нейронной Сети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2F8AD75-53C7-40C8-A4DA-743E512B76F0}"/>
              </a:ext>
            </a:extLst>
          </p:cNvPr>
          <p:cNvSpPr txBox="1"/>
          <p:nvPr/>
        </p:nvSpPr>
        <p:spPr>
          <a:xfrm>
            <a:off x="8108430" y="2385124"/>
            <a:ext cx="3321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D069C8-7CF6-48ED-8872-E4DEF9CEA865}"/>
              </a:ext>
            </a:extLst>
          </p:cNvPr>
          <p:cNvSpPr txBox="1"/>
          <p:nvPr/>
        </p:nvSpPr>
        <p:spPr>
          <a:xfrm>
            <a:off x="562856" y="3139243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784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17CCDE2-00CD-4DF6-9BBF-955F3FE52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3466" y="1880057"/>
            <a:ext cx="1775998" cy="1800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B569634-E3A2-4882-9F83-11013E9C311E}"/>
              </a:ext>
            </a:extLst>
          </p:cNvPr>
          <p:cNvSpPr txBox="1"/>
          <p:nvPr/>
        </p:nvSpPr>
        <p:spPr>
          <a:xfrm>
            <a:off x="1189783" y="2713124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F91918F-AAFE-4E7F-A3BE-05609D7A7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73465" y="3836055"/>
            <a:ext cx="1775998" cy="1800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4F85F07-3F50-41B1-99C4-02448100A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3465" y="5595151"/>
            <a:ext cx="1775998" cy="1800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5C6D141-A15F-4B7F-8F4B-922443EC440D}"/>
              </a:ext>
            </a:extLst>
          </p:cNvPr>
          <p:cNvSpPr txBox="1"/>
          <p:nvPr/>
        </p:nvSpPr>
        <p:spPr>
          <a:xfrm>
            <a:off x="9124" y="6334780"/>
            <a:ext cx="2323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Входной Слой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F58C9-FEBE-4AD6-8828-334B00F18D47}"/>
              </a:ext>
            </a:extLst>
          </p:cNvPr>
          <p:cNvSpPr txBox="1"/>
          <p:nvPr/>
        </p:nvSpPr>
        <p:spPr>
          <a:xfrm>
            <a:off x="3940632" y="6316228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Скрытый Слой</a:t>
            </a:r>
            <a:r>
              <a:rPr lang="en-US" sz="2800" dirty="0">
                <a:solidFill>
                  <a:schemeClr val="bg1"/>
                </a:solidFill>
              </a:rPr>
              <a:t>(-</a:t>
            </a:r>
            <a:r>
              <a:rPr lang="ru-RU" sz="2800" dirty="0">
                <a:solidFill>
                  <a:schemeClr val="bg1"/>
                </a:solidFill>
              </a:rPr>
              <a:t>и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ABCEE-E1C0-4600-B2F4-4CC6E38813B7}"/>
              </a:ext>
            </a:extLst>
          </p:cNvPr>
          <p:cNvSpPr txBox="1"/>
          <p:nvPr/>
        </p:nvSpPr>
        <p:spPr>
          <a:xfrm>
            <a:off x="6939708" y="5774682"/>
            <a:ext cx="2562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Выходной Слой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BA6AE2A-07ED-4FA9-B351-53C8254B8A59}"/>
              </a:ext>
            </a:extLst>
          </p:cNvPr>
          <p:cNvSpPr txBox="1"/>
          <p:nvPr/>
        </p:nvSpPr>
        <p:spPr>
          <a:xfrm>
            <a:off x="8354440" y="1949644"/>
            <a:ext cx="2612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Почему два скрытых слоя?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620919-C5E0-402D-80A5-62D2228C8BAB}"/>
              </a:ext>
            </a:extLst>
          </p:cNvPr>
          <p:cNvSpPr txBox="1"/>
          <p:nvPr/>
        </p:nvSpPr>
        <p:spPr>
          <a:xfrm>
            <a:off x="8434665" y="3239443"/>
            <a:ext cx="26126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Почему в скрытых слоях 16 нейронов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059C699-D368-4A84-908D-7CA5867D5892}"/>
              </a:ext>
            </a:extLst>
          </p:cNvPr>
          <p:cNvSpPr txBox="1"/>
          <p:nvPr/>
        </p:nvSpPr>
        <p:spPr>
          <a:xfrm>
            <a:off x="4046007" y="170725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1CB8C0B-E522-4FE2-B712-46B0AA88E619}"/>
              </a:ext>
            </a:extLst>
          </p:cNvPr>
          <p:cNvSpPr txBox="1"/>
          <p:nvPr/>
        </p:nvSpPr>
        <p:spPr>
          <a:xfrm>
            <a:off x="5778621" y="170725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B5D9AF-7F7D-4F83-B777-F6656819893B}"/>
              </a:ext>
            </a:extLst>
          </p:cNvPr>
          <p:cNvSpPr txBox="1"/>
          <p:nvPr/>
        </p:nvSpPr>
        <p:spPr>
          <a:xfrm>
            <a:off x="7945784" y="1903477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881DB4B-3F57-4D59-BCEF-ECF6EB5960E6}"/>
              </a:ext>
            </a:extLst>
          </p:cNvPr>
          <p:cNvSpPr txBox="1"/>
          <p:nvPr/>
        </p:nvSpPr>
        <p:spPr>
          <a:xfrm>
            <a:off x="7104112" y="6237312"/>
            <a:ext cx="4300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Feedforward</a:t>
            </a:r>
            <a:r>
              <a:rPr lang="ru-RU" sz="2800" b="1">
                <a:solidFill>
                  <a:schemeClr val="bg1"/>
                </a:solidFill>
              </a:rPr>
              <a:t> Прямая связь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1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11789B-7BD3-446B-A964-860A244D3E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38736" t="7623" r="26966" b="21458"/>
          <a:stretch/>
        </p:blipFill>
        <p:spPr>
          <a:xfrm>
            <a:off x="2266238" y="682672"/>
            <a:ext cx="6008263" cy="6322535"/>
          </a:xfrm>
          <a:prstGeom prst="rect">
            <a:avLst/>
          </a:prstGeom>
        </p:spPr>
      </p:pic>
      <p:sp>
        <p:nvSpPr>
          <p:cNvPr id="107" name="Овал 106">
            <a:extLst>
              <a:ext uri="{FF2B5EF4-FFF2-40B4-BE49-F238E27FC236}">
                <a16:creationId xmlns:a16="http://schemas.microsoft.com/office/drawing/2014/main" id="{4C154DD2-EB99-4F38-BFBE-4488EDBD047B}"/>
              </a:ext>
            </a:extLst>
          </p:cNvPr>
          <p:cNvSpPr/>
          <p:nvPr/>
        </p:nvSpPr>
        <p:spPr>
          <a:xfrm>
            <a:off x="2279576" y="656712"/>
            <a:ext cx="180000" cy="180000"/>
          </a:xfrm>
          <a:prstGeom prst="ellipse">
            <a:avLst/>
          </a:prstGeom>
          <a:solidFill>
            <a:srgbClr val="00B050"/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CC34F757-6671-4FAD-84AB-BBF40F14931D}"/>
              </a:ext>
            </a:extLst>
          </p:cNvPr>
          <p:cNvSpPr/>
          <p:nvPr/>
        </p:nvSpPr>
        <p:spPr>
          <a:xfrm>
            <a:off x="4195082" y="2168880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714C422C-DDEE-4002-9B91-3C2A085FA80F}"/>
              </a:ext>
            </a:extLst>
          </p:cNvPr>
          <p:cNvSpPr/>
          <p:nvPr/>
        </p:nvSpPr>
        <p:spPr>
          <a:xfrm>
            <a:off x="6092733" y="2128703"/>
            <a:ext cx="180000" cy="18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BB4D2599-D830-4B74-9415-210283A4DC33}"/>
              </a:ext>
            </a:extLst>
          </p:cNvPr>
          <p:cNvSpPr/>
          <p:nvPr/>
        </p:nvSpPr>
        <p:spPr>
          <a:xfrm>
            <a:off x="8004232" y="2492896"/>
            <a:ext cx="180000" cy="180000"/>
          </a:xfrm>
          <a:prstGeom prst="ellipse">
            <a:avLst/>
          </a:prstGeom>
          <a:solidFill>
            <a:srgbClr val="C0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3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0.00052 0.8912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0091 0.46481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00117 0.47083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13 0.36366 " pathEditMode="relative" rAng="0" ptsTypes="AA">
                                      <p:cBhvr>
                                        <p:cTn id="66" dur="3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6" grpId="0"/>
      <p:bldP spid="98" grpId="0"/>
      <p:bldP spid="101" grpId="0"/>
      <p:bldP spid="102" grpId="0"/>
      <p:bldP spid="103" grpId="0"/>
      <p:bldP spid="104" grpId="0"/>
      <p:bldP spid="105" grpId="0"/>
      <p:bldP spid="117" grpId="0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06" grpId="0" animBg="1"/>
      <p:bldP spid="10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Почему это может сработать?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81963-62FC-4D41-98F8-169A118FBE34}"/>
              </a:ext>
            </a:extLst>
          </p:cNvPr>
          <p:cNvSpPr txBox="1"/>
          <p:nvPr/>
        </p:nvSpPr>
        <p:spPr>
          <a:xfrm>
            <a:off x="2207568" y="1628800"/>
            <a:ext cx="44595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FA233E8-FCC2-4D62-B5D8-596F9A015560}"/>
              </a:ext>
            </a:extLst>
          </p:cNvPr>
          <p:cNvSpPr/>
          <p:nvPr/>
        </p:nvSpPr>
        <p:spPr>
          <a:xfrm>
            <a:off x="3808856" y="2098385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9AC72891-7970-41DB-8725-1D7650262AD2}"/>
              </a:ext>
            </a:extLst>
          </p:cNvPr>
          <p:cNvSpPr/>
          <p:nvPr/>
        </p:nvSpPr>
        <p:spPr>
          <a:xfrm>
            <a:off x="4937018" y="2055307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4AEB08C-F539-46E0-9D17-3C695FEE70F7}"/>
              </a:ext>
            </a:extLst>
          </p:cNvPr>
          <p:cNvSpPr/>
          <p:nvPr/>
        </p:nvSpPr>
        <p:spPr>
          <a:xfrm>
            <a:off x="6425243" y="2461370"/>
            <a:ext cx="504056" cy="43204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DA60D57E-B000-4E58-BA76-84901052C7A3}"/>
              </a:ext>
            </a:extLst>
          </p:cNvPr>
          <p:cNvSpPr/>
          <p:nvPr/>
        </p:nvSpPr>
        <p:spPr>
          <a:xfrm>
            <a:off x="4560346" y="1901025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9EE534-D0BF-414D-948D-0FA792125456}"/>
              </a:ext>
            </a:extLst>
          </p:cNvPr>
          <p:cNvSpPr/>
          <p:nvPr/>
        </p:nvSpPr>
        <p:spPr>
          <a:xfrm>
            <a:off x="5989551" y="1879796"/>
            <a:ext cx="1379107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454C7C-91A1-45C7-8104-18A0F8036A2A}"/>
              </a:ext>
            </a:extLst>
          </p:cNvPr>
          <p:cNvSpPr/>
          <p:nvPr/>
        </p:nvSpPr>
        <p:spPr>
          <a:xfrm>
            <a:off x="3771288" y="3411567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FD66A1D-FEAD-48BF-83A2-195E90A81B73}"/>
              </a:ext>
            </a:extLst>
          </p:cNvPr>
          <p:cNvSpPr/>
          <p:nvPr/>
        </p:nvSpPr>
        <p:spPr>
          <a:xfrm>
            <a:off x="4937018" y="3358223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36222FF-8E6B-426B-82C1-FE9E586E6DC8}"/>
              </a:ext>
            </a:extLst>
          </p:cNvPr>
          <p:cNvSpPr/>
          <p:nvPr/>
        </p:nvSpPr>
        <p:spPr>
          <a:xfrm>
            <a:off x="4560346" y="3214207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813F011-7401-4092-A2DE-8FC0377B218D}"/>
              </a:ext>
            </a:extLst>
          </p:cNvPr>
          <p:cNvSpPr/>
          <p:nvPr/>
        </p:nvSpPr>
        <p:spPr>
          <a:xfrm>
            <a:off x="5951984" y="3192978"/>
            <a:ext cx="1379106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2F3D7769-F405-4CAD-BFF5-E05E0ED2D32C}"/>
              </a:ext>
            </a:extLst>
          </p:cNvPr>
          <p:cNvCxnSpPr>
            <a:cxnSpLocks/>
          </p:cNvCxnSpPr>
          <p:nvPr/>
        </p:nvCxnSpPr>
        <p:spPr>
          <a:xfrm flipH="1">
            <a:off x="6569979" y="3753323"/>
            <a:ext cx="216023" cy="343002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FDCE92A-A7F5-41D0-A07A-C1DFEEEDCE03}"/>
              </a:ext>
            </a:extLst>
          </p:cNvPr>
          <p:cNvSpPr/>
          <p:nvPr/>
        </p:nvSpPr>
        <p:spPr>
          <a:xfrm>
            <a:off x="3771288" y="5052271"/>
            <a:ext cx="6254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BAE9AC8-57C8-45EA-8630-82F133732758}"/>
              </a:ext>
            </a:extLst>
          </p:cNvPr>
          <p:cNvSpPr/>
          <p:nvPr/>
        </p:nvSpPr>
        <p:spPr>
          <a:xfrm>
            <a:off x="4560346" y="4854911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EB24BB5-574C-4841-A166-96DAD3E8949A}"/>
              </a:ext>
            </a:extLst>
          </p:cNvPr>
          <p:cNvSpPr/>
          <p:nvPr/>
        </p:nvSpPr>
        <p:spPr>
          <a:xfrm>
            <a:off x="5951984" y="4833682"/>
            <a:ext cx="1379106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1987B88-63AB-476C-932C-8F68F2D2F241}"/>
              </a:ext>
            </a:extLst>
          </p:cNvPr>
          <p:cNvCxnSpPr>
            <a:cxnSpLocks/>
          </p:cNvCxnSpPr>
          <p:nvPr/>
        </p:nvCxnSpPr>
        <p:spPr>
          <a:xfrm flipH="1">
            <a:off x="6533526" y="5460009"/>
            <a:ext cx="216022" cy="3587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6AA562-14C6-4677-8BCA-91DA7649C9F6}"/>
              </a:ext>
            </a:extLst>
          </p:cNvPr>
          <p:cNvSpPr/>
          <p:nvPr/>
        </p:nvSpPr>
        <p:spPr>
          <a:xfrm>
            <a:off x="7835948" y="4802117"/>
            <a:ext cx="1379106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33EE23E6-AEAC-4FDA-8C2F-4F4DB664D833}"/>
              </a:ext>
            </a:extLst>
          </p:cNvPr>
          <p:cNvCxnSpPr>
            <a:cxnSpLocks/>
          </p:cNvCxnSpPr>
          <p:nvPr/>
        </p:nvCxnSpPr>
        <p:spPr>
          <a:xfrm flipH="1">
            <a:off x="5060099" y="5052271"/>
            <a:ext cx="48224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B893ECC3-F61B-4EE0-B9D1-1733BEA97D50}"/>
              </a:ext>
            </a:extLst>
          </p:cNvPr>
          <p:cNvCxnSpPr>
            <a:cxnSpLocks/>
          </p:cNvCxnSpPr>
          <p:nvPr/>
        </p:nvCxnSpPr>
        <p:spPr>
          <a:xfrm flipH="1">
            <a:off x="8682164" y="5022355"/>
            <a:ext cx="267640" cy="3417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8999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7" grpId="0"/>
      <p:bldP spid="28" grpId="0" animBg="1"/>
      <p:bldP spid="29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456" y="764704"/>
            <a:ext cx="9649072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</a:t>
            </a:r>
            <a:r>
              <a:rPr lang="ru-RU" sz="3200" b="1" i="1" dirty="0">
                <a:solidFill>
                  <a:schemeClr val="bg1"/>
                </a:solidFill>
                <a:latin typeface="-apple-system"/>
              </a:rPr>
              <a:t>должен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делать второй слой?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89005B-1D44-4598-A1E2-B3D018E46A2B}"/>
              </a:ext>
            </a:extLst>
          </p:cNvPr>
          <p:cNvSpPr txBox="1"/>
          <p:nvPr/>
        </p:nvSpPr>
        <p:spPr>
          <a:xfrm>
            <a:off x="9349433" y="1911036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2F6EB8A-29F4-454C-937C-5AB727F09825}"/>
              </a:ext>
            </a:extLst>
          </p:cNvPr>
          <p:cNvSpPr txBox="1"/>
          <p:nvPr/>
        </p:nvSpPr>
        <p:spPr>
          <a:xfrm>
            <a:off x="6984945" y="4195639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54639293-DC86-4C04-876B-605B84521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370" y="1567660"/>
            <a:ext cx="739268" cy="660183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1907D288-A076-451F-9783-52FEE88FE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269" y="2286297"/>
            <a:ext cx="773899" cy="635585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8D7D2F20-E37D-4137-B932-B7DED4431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087" y="3082359"/>
            <a:ext cx="749081" cy="612015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CAFE50BD-F3D8-44EA-88EC-F48D69DC7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842" y="3721317"/>
            <a:ext cx="751545" cy="694011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AEEB600-CA31-4A3D-A2E0-9DA961ADB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2265" y="4699125"/>
            <a:ext cx="751545" cy="614028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963637-DAC3-4049-9041-D451A552B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265" y="5371682"/>
            <a:ext cx="739268" cy="660183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71465398-5958-4129-9E49-D392CAEE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164" y="6090319"/>
            <a:ext cx="773899" cy="635585"/>
          </a:xfrm>
          <a:prstGeom prst="rect">
            <a:avLst/>
          </a:prstGeom>
        </p:spPr>
      </p:pic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473A6FBB-4345-441D-A6E2-D5A4260CEFD7}"/>
              </a:ext>
            </a:extLst>
          </p:cNvPr>
          <p:cNvSpPr/>
          <p:nvPr/>
        </p:nvSpPr>
        <p:spPr>
          <a:xfrm>
            <a:off x="6840686" y="5431585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4A3069BD-D025-48E5-99CC-D4A30BDA296C}"/>
              </a:ext>
            </a:extLst>
          </p:cNvPr>
          <p:cNvSpPr/>
          <p:nvPr/>
        </p:nvSpPr>
        <p:spPr>
          <a:xfrm>
            <a:off x="6821951" y="6247552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294145A-625F-41EE-818C-FBE2643FAB6D}"/>
              </a:ext>
            </a:extLst>
          </p:cNvPr>
          <p:cNvSpPr txBox="1"/>
          <p:nvPr/>
        </p:nvSpPr>
        <p:spPr>
          <a:xfrm>
            <a:off x="285671" y="245923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586DD808-3DE9-487C-8068-CB31345406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38496" t="11059" r="38041" b="33315"/>
          <a:stretch/>
        </p:blipFill>
        <p:spPr>
          <a:xfrm>
            <a:off x="1061132" y="238944"/>
            <a:ext cx="5569325" cy="6719819"/>
          </a:xfrm>
          <a:prstGeom prst="rect">
            <a:avLst/>
          </a:prstGeom>
        </p:spPr>
      </p:pic>
      <p:sp>
        <p:nvSpPr>
          <p:cNvPr id="112" name="Овал 111">
            <a:extLst>
              <a:ext uri="{FF2B5EF4-FFF2-40B4-BE49-F238E27FC236}">
                <a16:creationId xmlns:a16="http://schemas.microsoft.com/office/drawing/2014/main" id="{AEDB2594-07C1-44B1-BB42-722B310FD3D5}"/>
              </a:ext>
            </a:extLst>
          </p:cNvPr>
          <p:cNvSpPr/>
          <p:nvPr/>
        </p:nvSpPr>
        <p:spPr>
          <a:xfrm>
            <a:off x="6305284" y="1722481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63EDF60F-9033-4CC9-BE01-FBDD682560E5}"/>
              </a:ext>
            </a:extLst>
          </p:cNvPr>
          <p:cNvSpPr/>
          <p:nvPr/>
        </p:nvSpPr>
        <p:spPr>
          <a:xfrm>
            <a:off x="6302315" y="2108144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163A889E-6202-4E58-824B-5412BE7D02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6515" t="26135" r="25080" b="41040"/>
          <a:stretch/>
        </p:blipFill>
        <p:spPr>
          <a:xfrm>
            <a:off x="7651962" y="1815305"/>
            <a:ext cx="2262604" cy="4496936"/>
          </a:xfrm>
          <a:prstGeom prst="rect">
            <a:avLst/>
          </a:prstGeom>
        </p:spPr>
      </p:pic>
      <p:sp>
        <p:nvSpPr>
          <p:cNvPr id="114" name="Овал 113">
            <a:extLst>
              <a:ext uri="{FF2B5EF4-FFF2-40B4-BE49-F238E27FC236}">
                <a16:creationId xmlns:a16="http://schemas.microsoft.com/office/drawing/2014/main" id="{1159AC20-05E4-492F-BF9A-ACEAEA21C811}"/>
              </a:ext>
            </a:extLst>
          </p:cNvPr>
          <p:cNvSpPr/>
          <p:nvPr/>
        </p:nvSpPr>
        <p:spPr>
          <a:xfrm>
            <a:off x="9060386" y="5517232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4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1" grpId="0"/>
      <p:bldP spid="112" grpId="0" animBg="1"/>
      <p:bldP spid="113" grpId="0" animBg="1"/>
      <p:bldP spid="1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8856984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Почему это может сработать?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(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часть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2)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344FA674-C6D8-4F2C-88DA-F08A8B33A2CD}"/>
              </a:ext>
            </a:extLst>
          </p:cNvPr>
          <p:cNvSpPr/>
          <p:nvPr/>
        </p:nvSpPr>
        <p:spPr>
          <a:xfrm>
            <a:off x="1627051" y="2284468"/>
            <a:ext cx="504056" cy="43204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8DD1344E-A37C-490E-B141-BCCECC4D9F95}"/>
              </a:ext>
            </a:extLst>
          </p:cNvPr>
          <p:cNvSpPr/>
          <p:nvPr/>
        </p:nvSpPr>
        <p:spPr>
          <a:xfrm>
            <a:off x="1250379" y="2130186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419BF718-B36F-4F5F-ABC0-3E130BCB7C17}"/>
              </a:ext>
            </a:extLst>
          </p:cNvPr>
          <p:cNvSpPr/>
          <p:nvPr/>
        </p:nvSpPr>
        <p:spPr>
          <a:xfrm>
            <a:off x="3368302" y="2139299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79F270D8-8F30-4052-AF5B-B7D19783DBF7}"/>
              </a:ext>
            </a:extLst>
          </p:cNvPr>
          <p:cNvSpPr/>
          <p:nvPr/>
        </p:nvSpPr>
        <p:spPr>
          <a:xfrm>
            <a:off x="4932388" y="2139299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6C85BA58-4483-4423-8DDB-188947395F76}"/>
              </a:ext>
            </a:extLst>
          </p:cNvPr>
          <p:cNvSpPr/>
          <p:nvPr/>
        </p:nvSpPr>
        <p:spPr>
          <a:xfrm>
            <a:off x="6496474" y="2122939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6083D78E-352B-45DB-90F7-94D0FF18AE1E}"/>
              </a:ext>
            </a:extLst>
          </p:cNvPr>
          <p:cNvSpPr/>
          <p:nvPr/>
        </p:nvSpPr>
        <p:spPr>
          <a:xfrm>
            <a:off x="8060560" y="2122836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Дуга 120">
            <a:extLst>
              <a:ext uri="{FF2B5EF4-FFF2-40B4-BE49-F238E27FC236}">
                <a16:creationId xmlns:a16="http://schemas.microsoft.com/office/drawing/2014/main" id="{DC88CA6C-8967-4775-BB9C-6902BAAAD4C7}"/>
              </a:ext>
            </a:extLst>
          </p:cNvPr>
          <p:cNvSpPr/>
          <p:nvPr/>
        </p:nvSpPr>
        <p:spPr>
          <a:xfrm>
            <a:off x="4001878" y="2269311"/>
            <a:ext cx="504056" cy="447205"/>
          </a:xfrm>
          <a:prstGeom prst="arc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Дуга 121">
            <a:extLst>
              <a:ext uri="{FF2B5EF4-FFF2-40B4-BE49-F238E27FC236}">
                <a16:creationId xmlns:a16="http://schemas.microsoft.com/office/drawing/2014/main" id="{C4080460-2F07-450F-857B-B5E397C00FD4}"/>
              </a:ext>
            </a:extLst>
          </p:cNvPr>
          <p:cNvSpPr/>
          <p:nvPr/>
        </p:nvSpPr>
        <p:spPr>
          <a:xfrm rot="10800000">
            <a:off x="6873146" y="2280360"/>
            <a:ext cx="504056" cy="447205"/>
          </a:xfrm>
          <a:prstGeom prst="arc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Дуга 122">
            <a:extLst>
              <a:ext uri="{FF2B5EF4-FFF2-40B4-BE49-F238E27FC236}">
                <a16:creationId xmlns:a16="http://schemas.microsoft.com/office/drawing/2014/main" id="{DD448CCA-6EA9-4CE1-A982-DDE77F896D18}"/>
              </a:ext>
            </a:extLst>
          </p:cNvPr>
          <p:cNvSpPr/>
          <p:nvPr/>
        </p:nvSpPr>
        <p:spPr>
          <a:xfrm rot="5579169">
            <a:off x="5470625" y="2240628"/>
            <a:ext cx="504056" cy="447205"/>
          </a:xfrm>
          <a:prstGeom prst="arc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Дуга 123">
            <a:extLst>
              <a:ext uri="{FF2B5EF4-FFF2-40B4-BE49-F238E27FC236}">
                <a16:creationId xmlns:a16="http://schemas.microsoft.com/office/drawing/2014/main" id="{16EBA0CC-5A96-4FD8-9777-26A3A20E8680}"/>
              </a:ext>
            </a:extLst>
          </p:cNvPr>
          <p:cNvSpPr/>
          <p:nvPr/>
        </p:nvSpPr>
        <p:spPr>
          <a:xfrm rot="16200000">
            <a:off x="8494628" y="2276889"/>
            <a:ext cx="504056" cy="447205"/>
          </a:xfrm>
          <a:prstGeom prst="arc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63B6607B-E974-41A5-8C86-82C1EBD4F7D9}"/>
              </a:ext>
            </a:extLst>
          </p:cNvPr>
          <p:cNvSpPr/>
          <p:nvPr/>
        </p:nvSpPr>
        <p:spPr>
          <a:xfrm>
            <a:off x="1659099" y="3770470"/>
            <a:ext cx="504056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B283291B-7F28-451E-B009-AAC193803FA0}"/>
              </a:ext>
            </a:extLst>
          </p:cNvPr>
          <p:cNvSpPr/>
          <p:nvPr/>
        </p:nvSpPr>
        <p:spPr>
          <a:xfrm>
            <a:off x="1282427" y="3616188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87F873E9-5191-4B68-A608-A4154A18A846}"/>
              </a:ext>
            </a:extLst>
          </p:cNvPr>
          <p:cNvSpPr/>
          <p:nvPr/>
        </p:nvSpPr>
        <p:spPr>
          <a:xfrm>
            <a:off x="3368302" y="3569688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31F9B00C-4DDD-4B78-8C45-C3DE53501CA7}"/>
              </a:ext>
            </a:extLst>
          </p:cNvPr>
          <p:cNvSpPr/>
          <p:nvPr/>
        </p:nvSpPr>
        <p:spPr>
          <a:xfrm>
            <a:off x="4932388" y="3569688"/>
            <a:ext cx="1257401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Дуга 128">
            <a:extLst>
              <a:ext uri="{FF2B5EF4-FFF2-40B4-BE49-F238E27FC236}">
                <a16:creationId xmlns:a16="http://schemas.microsoft.com/office/drawing/2014/main" id="{9E62242E-50D4-4658-85D5-09BE8D651FB3}"/>
              </a:ext>
            </a:extLst>
          </p:cNvPr>
          <p:cNvSpPr/>
          <p:nvPr/>
        </p:nvSpPr>
        <p:spPr>
          <a:xfrm>
            <a:off x="4001878" y="3699700"/>
            <a:ext cx="504056" cy="447205"/>
          </a:xfrm>
          <a:prstGeom prst="arc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Дуга 129">
            <a:extLst>
              <a:ext uri="{FF2B5EF4-FFF2-40B4-BE49-F238E27FC236}">
                <a16:creationId xmlns:a16="http://schemas.microsoft.com/office/drawing/2014/main" id="{1E304A0E-6BEB-4DBD-A25A-852DB43CEF39}"/>
              </a:ext>
            </a:extLst>
          </p:cNvPr>
          <p:cNvSpPr/>
          <p:nvPr/>
        </p:nvSpPr>
        <p:spPr>
          <a:xfrm rot="5579169">
            <a:off x="5470625" y="3671017"/>
            <a:ext cx="504056" cy="447205"/>
          </a:xfrm>
          <a:prstGeom prst="arc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D94BF6D1-62BC-4E24-951C-BCC02B170386}"/>
              </a:ext>
            </a:extLst>
          </p:cNvPr>
          <p:cNvSpPr/>
          <p:nvPr/>
        </p:nvSpPr>
        <p:spPr>
          <a:xfrm>
            <a:off x="1627051" y="3713704"/>
            <a:ext cx="324310" cy="633488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00A253CF-68E3-47B0-9D98-6FED31C8DFE6}"/>
              </a:ext>
            </a:extLst>
          </p:cNvPr>
          <p:cNvSpPr/>
          <p:nvPr/>
        </p:nvSpPr>
        <p:spPr>
          <a:xfrm>
            <a:off x="1253680" y="5085480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3" name="Прямая соединительная линия 132">
            <a:extLst>
              <a:ext uri="{FF2B5EF4-FFF2-40B4-BE49-F238E27FC236}">
                <a16:creationId xmlns:a16="http://schemas.microsoft.com/office/drawing/2014/main" id="{8A1A7FC9-75EC-4F2F-B853-A22656F812BF}"/>
              </a:ext>
            </a:extLst>
          </p:cNvPr>
          <p:cNvCxnSpPr>
            <a:cxnSpLocks/>
          </p:cNvCxnSpPr>
          <p:nvPr/>
        </p:nvCxnSpPr>
        <p:spPr>
          <a:xfrm flipH="1">
            <a:off x="1803759" y="5217415"/>
            <a:ext cx="48224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E5C579FA-8213-44E7-81D6-FBE636108929}"/>
              </a:ext>
            </a:extLst>
          </p:cNvPr>
          <p:cNvSpPr/>
          <p:nvPr/>
        </p:nvSpPr>
        <p:spPr>
          <a:xfrm>
            <a:off x="5087888" y="5013176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5" name="Прямая соединительная линия 134">
            <a:extLst>
              <a:ext uri="{FF2B5EF4-FFF2-40B4-BE49-F238E27FC236}">
                <a16:creationId xmlns:a16="http://schemas.microsoft.com/office/drawing/2014/main" id="{F90C4168-5BBF-4C00-86D1-0C531A9F187A}"/>
              </a:ext>
            </a:extLst>
          </p:cNvPr>
          <p:cNvCxnSpPr>
            <a:cxnSpLocks/>
          </p:cNvCxnSpPr>
          <p:nvPr/>
        </p:nvCxnSpPr>
        <p:spPr>
          <a:xfrm flipH="1" flipV="1">
            <a:off x="5587642" y="5210536"/>
            <a:ext cx="180143" cy="6879"/>
          </a:xfrm>
          <a:prstGeom prst="line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111D938C-D080-4123-8982-78C9438F2554}"/>
              </a:ext>
            </a:extLst>
          </p:cNvPr>
          <p:cNvSpPr/>
          <p:nvPr/>
        </p:nvSpPr>
        <p:spPr>
          <a:xfrm>
            <a:off x="3368302" y="5000077"/>
            <a:ext cx="1219833" cy="1120690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7" name="Прямая соединительная линия 136">
            <a:extLst>
              <a:ext uri="{FF2B5EF4-FFF2-40B4-BE49-F238E27FC236}">
                <a16:creationId xmlns:a16="http://schemas.microsoft.com/office/drawing/2014/main" id="{79A65802-785E-45B4-9D13-86F95D438BFE}"/>
              </a:ext>
            </a:extLst>
          </p:cNvPr>
          <p:cNvCxnSpPr>
            <a:cxnSpLocks/>
          </p:cNvCxnSpPr>
          <p:nvPr/>
        </p:nvCxnSpPr>
        <p:spPr>
          <a:xfrm flipH="1">
            <a:off x="4183609" y="5197437"/>
            <a:ext cx="166696" cy="0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6075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4" grpId="0" animBg="1"/>
      <p:bldP spid="1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CE3E86-AB68-4F88-86FA-277D07EEF43D}"/>
              </a:ext>
            </a:extLst>
          </p:cNvPr>
          <p:cNvSpPr txBox="1"/>
          <p:nvPr/>
        </p:nvSpPr>
        <p:spPr>
          <a:xfrm>
            <a:off x="263352" y="1484784"/>
            <a:ext cx="113772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и Компьютерное Зрение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Мешок Слов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Дескрипторы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Детекторы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Визуальный Словарь</a:t>
            </a:r>
          </a:p>
          <a:p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Viola–Jones object detection framework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Прямоугольные признаки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Интегральные изображения для быстрого вычисления признаков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для выбора признаков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Каскад классификаторов для быстрого выбраковки отрицательных окон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09FAC4F-9B29-4A22-85F0-904987582936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Зрение: Машинное Обучение.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841076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4797F4-85DB-4F20-B2DA-F21944A48202}"/>
              </a:ext>
            </a:extLst>
          </p:cNvPr>
          <p:cNvSpPr txBox="1"/>
          <p:nvPr/>
        </p:nvSpPr>
        <p:spPr>
          <a:xfrm>
            <a:off x="9482837" y="1959715"/>
            <a:ext cx="4122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algn="ctr"/>
            <a:r>
              <a:rPr lang="ru-RU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6F0B60-1884-4B76-92E7-D86F7C6004D6}"/>
              </a:ext>
            </a:extLst>
          </p:cNvPr>
          <p:cNvSpPr txBox="1"/>
          <p:nvPr/>
        </p:nvSpPr>
        <p:spPr>
          <a:xfrm>
            <a:off x="7200173" y="4107245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72471337-ABAD-41E2-8347-D7D229120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598" y="1479266"/>
            <a:ext cx="739268" cy="660183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85E6523F-36DC-451E-B3A6-D4C7F5942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497" y="2197903"/>
            <a:ext cx="773899" cy="635585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BCB0AAA-E44C-4546-8C59-D54C25E42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315" y="2993965"/>
            <a:ext cx="749081" cy="612015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0F37B8AB-302B-4D86-8570-6904BD00A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070" y="3632923"/>
            <a:ext cx="751545" cy="694011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0FB5553C-67B6-44C8-A795-E281BB92C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493" y="4610731"/>
            <a:ext cx="751545" cy="614028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9EF432A4-9076-4168-AD75-FBD0376A9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493" y="5283288"/>
            <a:ext cx="739268" cy="660183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D9DAB83-EC02-41BC-ACE9-C8B3095C3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392" y="6001925"/>
            <a:ext cx="773899" cy="635585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805C1CB6-29AD-4F79-B546-ADA472514E21}"/>
              </a:ext>
            </a:extLst>
          </p:cNvPr>
          <p:cNvSpPr/>
          <p:nvPr/>
        </p:nvSpPr>
        <p:spPr>
          <a:xfrm>
            <a:off x="7055914" y="5343191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E59F4AC1-07A7-486C-9AA3-BFB7C72388C7}"/>
              </a:ext>
            </a:extLst>
          </p:cNvPr>
          <p:cNvSpPr/>
          <p:nvPr/>
        </p:nvSpPr>
        <p:spPr>
          <a:xfrm>
            <a:off x="7037179" y="6159158"/>
            <a:ext cx="288032" cy="413894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3AA5F53-1B11-40C8-8E3A-BC6E7D23FEC5}"/>
              </a:ext>
            </a:extLst>
          </p:cNvPr>
          <p:cNvSpPr txBox="1"/>
          <p:nvPr/>
        </p:nvSpPr>
        <p:spPr>
          <a:xfrm>
            <a:off x="315215" y="2840536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26FF3002-8C1F-413B-91BD-4FE84DC87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341" y="5999221"/>
            <a:ext cx="427856" cy="372291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0339AECF-4CD8-45B1-9E51-ABD9F45A7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632" y="3189977"/>
            <a:ext cx="442432" cy="39510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D737CAF7-730A-48D6-B07F-3C58E1583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0376" y="3666238"/>
            <a:ext cx="442432" cy="395102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61FF5465-B3D9-4F34-9218-281735AB5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2410" y="4137686"/>
            <a:ext cx="426520" cy="382876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B06895D7-73AD-4B87-8F01-2433C0398A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0376" y="4534090"/>
            <a:ext cx="416657" cy="372291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A0CCDFA5-8B41-4947-8872-8307CEB6B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902252" y="2213036"/>
            <a:ext cx="420343" cy="388164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EF46FD9B-DC04-4943-95B2-C72E02428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885432" y="1694941"/>
            <a:ext cx="427856" cy="395102"/>
          </a:xfrm>
          <a:prstGeom prst="rect">
            <a:avLst/>
          </a:prstGeom>
        </p:spPr>
      </p:pic>
      <p:sp>
        <p:nvSpPr>
          <p:cNvPr id="1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116" name="Заголовок 1"/>
          <p:cNvSpPr txBox="1">
            <a:spLocks/>
          </p:cNvSpPr>
          <p:nvPr/>
        </p:nvSpPr>
        <p:spPr>
          <a:xfrm>
            <a:off x="1199456" y="764704"/>
            <a:ext cx="96490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</a:t>
            </a:r>
            <a:r>
              <a:rPr lang="ru-RU" sz="3200" b="1" i="1" dirty="0">
                <a:solidFill>
                  <a:schemeClr val="bg1"/>
                </a:solidFill>
                <a:latin typeface="-apple-system"/>
              </a:rPr>
              <a:t>должен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делать первый слой?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08112F4C-596F-4766-A55B-F8A1DBA11B4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l="66515" t="26135" r="27589" b="41040"/>
          <a:stretch/>
        </p:blipFill>
        <p:spPr>
          <a:xfrm>
            <a:off x="7871844" y="1791007"/>
            <a:ext cx="1587115" cy="4496936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CB3BBEE2-22AB-463E-8654-527242AE9C5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l="59119" t="23891" r="36641" b="38011"/>
          <a:stretch/>
        </p:blipFill>
        <p:spPr>
          <a:xfrm>
            <a:off x="5663043" y="1459739"/>
            <a:ext cx="1132332" cy="5177265"/>
          </a:xfrm>
          <a:prstGeom prst="rect">
            <a:avLst/>
          </a:prstGeom>
        </p:spPr>
      </p:pic>
      <p:sp>
        <p:nvSpPr>
          <p:cNvPr id="114" name="Овал 113">
            <a:extLst>
              <a:ext uri="{FF2B5EF4-FFF2-40B4-BE49-F238E27FC236}">
                <a16:creationId xmlns:a16="http://schemas.microsoft.com/office/drawing/2014/main" id="{CAA8D185-3533-4A4F-8813-DCBE07318C85}"/>
              </a:ext>
            </a:extLst>
          </p:cNvPr>
          <p:cNvSpPr/>
          <p:nvPr/>
        </p:nvSpPr>
        <p:spPr>
          <a:xfrm>
            <a:off x="6094993" y="1433847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07B4ECA2-B77E-4642-821A-A0727ACDACD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l="38496" t="20420" r="47968" b="36348"/>
          <a:stretch/>
        </p:blipFill>
        <p:spPr>
          <a:xfrm>
            <a:off x="1004065" y="828137"/>
            <a:ext cx="3723700" cy="6052748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789F611-7B4C-4451-96F9-1B90D44149D8}"/>
              </a:ext>
            </a:extLst>
          </p:cNvPr>
          <p:cNvSpPr txBox="1"/>
          <p:nvPr/>
        </p:nvSpPr>
        <p:spPr>
          <a:xfrm>
            <a:off x="4935057" y="2520924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C33CF-29E0-41EC-A5C9-C9F06A17E62E}"/>
              </a:ext>
            </a:extLst>
          </p:cNvPr>
          <p:cNvSpPr txBox="1"/>
          <p:nvPr/>
        </p:nvSpPr>
        <p:spPr>
          <a:xfrm>
            <a:off x="4936482" y="5292201"/>
            <a:ext cx="343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3471E767-8A5A-48D4-BFA0-5DB484CA6EF2}"/>
              </a:ext>
            </a:extLst>
          </p:cNvPr>
          <p:cNvSpPr/>
          <p:nvPr/>
        </p:nvSpPr>
        <p:spPr>
          <a:xfrm>
            <a:off x="4066502" y="3347583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BB68A6DB-D954-4F58-9580-2852A8ECEB16}"/>
              </a:ext>
            </a:extLst>
          </p:cNvPr>
          <p:cNvSpPr/>
          <p:nvPr/>
        </p:nvSpPr>
        <p:spPr>
          <a:xfrm>
            <a:off x="4053312" y="3721076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DD639125-701D-4E50-824C-FF904A1FF8A2}"/>
              </a:ext>
            </a:extLst>
          </p:cNvPr>
          <p:cNvSpPr/>
          <p:nvPr/>
        </p:nvSpPr>
        <p:spPr>
          <a:xfrm>
            <a:off x="4089782" y="404799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A2D748C0-1F7A-4F1F-B438-8EB58C4718E8}"/>
              </a:ext>
            </a:extLst>
          </p:cNvPr>
          <p:cNvSpPr/>
          <p:nvPr/>
        </p:nvSpPr>
        <p:spPr>
          <a:xfrm>
            <a:off x="4078851" y="4369745"/>
            <a:ext cx="252000" cy="25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1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2" grpId="0"/>
      <p:bldP spid="114" grpId="0" animBg="1"/>
      <p:bldP spid="103" grpId="0" animBg="1"/>
      <p:bldP spid="104" grpId="0" animBg="1"/>
      <p:bldP spid="112" grpId="0" animBg="1"/>
      <p:bldP spid="1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Отдельные Нейроны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BDB0A34F-B4F0-4719-9BE1-1A2143E80623}"/>
              </a:ext>
            </a:extLst>
          </p:cNvPr>
          <p:cNvSpPr/>
          <p:nvPr/>
        </p:nvSpPr>
        <p:spPr>
          <a:xfrm>
            <a:off x="3935760" y="1795307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B92BE3AA-D17D-4774-AAFC-4AC8EA8CC1DE}"/>
              </a:ext>
            </a:extLst>
          </p:cNvPr>
          <p:cNvCxnSpPr>
            <a:cxnSpLocks/>
          </p:cNvCxnSpPr>
          <p:nvPr/>
        </p:nvCxnSpPr>
        <p:spPr>
          <a:xfrm>
            <a:off x="3979473" y="2876445"/>
            <a:ext cx="720080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/>
              <p:nvPr/>
            </p:nvSpPr>
            <p:spPr>
              <a:xfrm>
                <a:off x="4727848" y="1700808"/>
                <a:ext cx="7632848" cy="68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сумма (по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) всех входных нейронов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ru-RU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ru-RU" sz="28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1700808"/>
                <a:ext cx="7632848" cy="684033"/>
              </a:xfrm>
              <a:prstGeom prst="rect">
                <a:avLst/>
              </a:prstGeom>
              <a:blipFill>
                <a:blip r:embed="rId4"/>
                <a:stretch>
                  <a:fillRect b="-151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86433B0-A91A-48F2-B2CA-3F80C47C662A}"/>
                  </a:ext>
                </a:extLst>
              </p:cNvPr>
              <p:cNvSpPr/>
              <p:nvPr/>
            </p:nvSpPr>
            <p:spPr>
              <a:xfrm>
                <a:off x="5318727" y="2605377"/>
                <a:ext cx="4811895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sz="2800" dirty="0">
                    <a:solidFill>
                      <a:schemeClr val="bg1"/>
                    </a:solidFill>
                  </a:rPr>
                  <a:t>не только связь, но и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2800" baseline="-2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86433B0-A91A-48F2-B2CA-3F80C47C6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727" y="2605377"/>
                <a:ext cx="4811895" cy="542136"/>
              </a:xfrm>
              <a:prstGeom prst="rect">
                <a:avLst/>
              </a:prstGeom>
              <a:blipFill>
                <a:blip r:embed="rId5"/>
                <a:stretch>
                  <a:fillRect l="-2152" t="-10112" b="-280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6BB785C-6E61-4FAB-88C4-037344890128}"/>
                  </a:ext>
                </a:extLst>
              </p:cNvPr>
              <p:cNvSpPr/>
              <p:nvPr/>
            </p:nvSpPr>
            <p:spPr>
              <a:xfrm>
                <a:off x="3791744" y="4149080"/>
                <a:ext cx="4183068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значит </a:t>
                </a:r>
                <a:r>
                  <a:rPr lang="en-US" sz="2800" dirty="0">
                    <a:solidFill>
                      <a:schemeClr val="bg1"/>
                    </a:solidFill>
                  </a:rPr>
                  <a:t>“bias”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</a:rPr>
                  <a:t>предвзятость, смещение)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</a:rPr>
                  <a:t>Независимый элемент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6BB785C-6E61-4FAB-88C4-037344890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4149080"/>
                <a:ext cx="4183068" cy="1384995"/>
              </a:xfrm>
              <a:prstGeom prst="rect">
                <a:avLst/>
              </a:prstGeom>
              <a:blipFill>
                <a:blip r:embed="rId7"/>
                <a:stretch>
                  <a:fillRect l="-2915" t="-4405" r="-1895" b="-11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D53543F-532E-441F-8110-FA49C10E1F38}"/>
                  </a:ext>
                </a:extLst>
              </p:cNvPr>
              <p:cNvSpPr/>
              <p:nvPr/>
            </p:nvSpPr>
            <p:spPr>
              <a:xfrm>
                <a:off x="3128057" y="3523740"/>
                <a:ext cx="1035475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sup>
                      </m:sSub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D53543F-532E-441F-8110-FA49C10E1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057" y="3523740"/>
                <a:ext cx="1035475" cy="768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E071A9-FD8E-4352-BF82-B5928AD42C6A}"/>
                  </a:ext>
                </a:extLst>
              </p:cNvPr>
              <p:cNvSpPr/>
              <p:nvPr/>
            </p:nvSpPr>
            <p:spPr>
              <a:xfrm>
                <a:off x="-172896" y="3436321"/>
                <a:ext cx="1336841" cy="712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ru-RU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DE071A9-FD8E-4352-BF82-B5928AD42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896" y="3436321"/>
                <a:ext cx="1336841" cy="712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/>
              <p:nvPr/>
            </p:nvSpPr>
            <p:spPr>
              <a:xfrm>
                <a:off x="3791744" y="3068960"/>
                <a:ext cx="7183827" cy="55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3068960"/>
                <a:ext cx="7183827" cy="553613"/>
              </a:xfrm>
              <a:prstGeom prst="rect">
                <a:avLst/>
              </a:prstGeom>
              <a:blipFill>
                <a:blip r:embed="rId10"/>
                <a:stretch>
                  <a:fillRect b="-219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C2EB92-7BA5-46B5-8303-DD93E7D7A7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62048" t="23756" r="19640"/>
          <a:stretch/>
        </p:blipFill>
        <p:spPr>
          <a:xfrm>
            <a:off x="912490" y="1791066"/>
            <a:ext cx="2376971" cy="434521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6200" y="3717032"/>
            <a:ext cx="3807719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 animBg="1"/>
      <p:bldP spid="49" grpId="0"/>
      <p:bldP spid="50" grpId="0"/>
      <p:bldP spid="5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делают Функции активации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/>
              <p:nvPr/>
            </p:nvSpPr>
            <p:spPr>
              <a:xfrm>
                <a:off x="2495600" y="1700808"/>
                <a:ext cx="11751824" cy="59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сумма (по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) всех входных нейронов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ru-RU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с весами и константой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06BFF2-9072-406B-90E4-777A0FC9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0" y="1700808"/>
                <a:ext cx="11751824" cy="599459"/>
              </a:xfrm>
              <a:prstGeom prst="rect">
                <a:avLst/>
              </a:prstGeom>
              <a:blipFill>
                <a:blip r:embed="rId4"/>
                <a:stretch>
                  <a:fillRect b="-132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/>
              <p:nvPr/>
            </p:nvSpPr>
            <p:spPr>
              <a:xfrm>
                <a:off x="2135560" y="2195739"/>
                <a:ext cx="10352179" cy="648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</m:sup>
                    </m:sSubSup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l-GR" sz="2800" dirty="0">
                    <a:solidFill>
                      <a:schemeClr val="bg1"/>
                    </a:solidFill>
                  </a:rPr>
                  <a:t>ϵ</a:t>
                </a:r>
                <a:r>
                  <a:rPr lang="en-US" sz="2800" dirty="0">
                    <a:solidFill>
                      <a:schemeClr val="bg1"/>
                    </a:solidFill>
                  </a:rPr>
                  <a:t> {-∞;+∞}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DA2E4C-B9CB-4588-BE52-5EEA5489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2195739"/>
                <a:ext cx="10352179" cy="648254"/>
              </a:xfrm>
              <a:prstGeom prst="rect">
                <a:avLst/>
              </a:prstGeom>
              <a:blipFill>
                <a:blip r:embed="rId5"/>
                <a:stretch>
                  <a:fillRect b="-20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B41F73A-A393-43DF-9FEB-003379F38E22}"/>
              </a:ext>
            </a:extLst>
          </p:cNvPr>
          <p:cNvSpPr txBox="1"/>
          <p:nvPr/>
        </p:nvSpPr>
        <p:spPr>
          <a:xfrm>
            <a:off x="3931845" y="2815704"/>
            <a:ext cx="6759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i="1" dirty="0">
                <a:solidFill>
                  <a:schemeClr val="bg1"/>
                </a:solidFill>
              </a:rPr>
              <a:t>Хотелось бы</a:t>
            </a:r>
            <a:r>
              <a:rPr lang="ru-RU" sz="2800" dirty="0">
                <a:solidFill>
                  <a:schemeClr val="bg1"/>
                </a:solidFill>
              </a:rPr>
              <a:t>, чтобы сумма </a:t>
            </a:r>
            <a:r>
              <a:rPr lang="el-GR" sz="2800" dirty="0">
                <a:solidFill>
                  <a:schemeClr val="bg1"/>
                </a:solidFill>
              </a:rPr>
              <a:t>ϵ</a:t>
            </a:r>
            <a:r>
              <a:rPr lang="en-US" sz="2800" dirty="0">
                <a:solidFill>
                  <a:schemeClr val="bg1"/>
                </a:solidFill>
              </a:rPr>
              <a:t> {</a:t>
            </a:r>
            <a:r>
              <a:rPr lang="ru-RU" sz="2800" dirty="0">
                <a:solidFill>
                  <a:schemeClr val="bg1"/>
                </a:solidFill>
              </a:rPr>
              <a:t>0</a:t>
            </a:r>
            <a:r>
              <a:rPr lang="en-US" sz="2800" dirty="0">
                <a:solidFill>
                  <a:schemeClr val="bg1"/>
                </a:solidFill>
              </a:rPr>
              <a:t>;</a:t>
            </a:r>
            <a:r>
              <a:rPr lang="ru-RU" sz="28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}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B82AE3-9F63-430D-9AD9-C9C582FA2FFB}"/>
                  </a:ext>
                </a:extLst>
              </p:cNvPr>
              <p:cNvSpPr txBox="1"/>
              <p:nvPr/>
            </p:nvSpPr>
            <p:spPr>
              <a:xfrm>
                <a:off x="2351584" y="4437112"/>
                <a:ext cx="3888432" cy="908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9B82AE3-9F63-430D-9AD9-C9C582FA2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437112"/>
                <a:ext cx="3888432" cy="908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DB38EC7-38AA-4FAF-896B-579F15C9674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285" y="3727425"/>
            <a:ext cx="5290022" cy="2702404"/>
          </a:xfrm>
          <a:prstGeom prst="rect">
            <a:avLst/>
          </a:prstGeom>
        </p:spPr>
      </p:pic>
      <p:sp>
        <p:nvSpPr>
          <p:cNvPr id="55" name="Овал 54">
            <a:extLst>
              <a:ext uri="{FF2B5EF4-FFF2-40B4-BE49-F238E27FC236}">
                <a16:creationId xmlns:a16="http://schemas.microsoft.com/office/drawing/2014/main" id="{D71C5C70-1C69-4D55-86B9-2D897A4E0F0E}"/>
              </a:ext>
            </a:extLst>
          </p:cNvPr>
          <p:cNvSpPr/>
          <p:nvPr/>
        </p:nvSpPr>
        <p:spPr>
          <a:xfrm>
            <a:off x="6292285" y="3783515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66DF9C48-CCE2-4985-90F1-298C099589D6}"/>
              </a:ext>
            </a:extLst>
          </p:cNvPr>
          <p:cNvSpPr/>
          <p:nvPr/>
        </p:nvSpPr>
        <p:spPr>
          <a:xfrm>
            <a:off x="6292285" y="5971493"/>
            <a:ext cx="393478" cy="28794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8984FDA-9726-4F28-BCDB-B3A2D3717405}"/>
                  </a:ext>
                </a:extLst>
              </p:cNvPr>
              <p:cNvSpPr/>
              <p:nvPr/>
            </p:nvSpPr>
            <p:spPr>
              <a:xfrm>
                <a:off x="3166476" y="3557941"/>
                <a:ext cx="1035475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sup>
                      </m:sSub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48984FDA-9726-4F28-BCDB-B3A2D3717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476" y="3557941"/>
                <a:ext cx="1035475" cy="768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EDDE165C-8A1D-46E7-B9D2-28987D221AA8}"/>
                  </a:ext>
                </a:extLst>
              </p:cNvPr>
              <p:cNvSpPr/>
              <p:nvPr/>
            </p:nvSpPr>
            <p:spPr>
              <a:xfrm>
                <a:off x="0" y="3443248"/>
                <a:ext cx="1336841" cy="712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ru-RU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EDDE165C-8A1D-46E7-B9D2-28987D221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43248"/>
                <a:ext cx="1336841" cy="712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E38BB3E-46BE-4D38-8892-A40868F501E7}"/>
              </a:ext>
            </a:extLst>
          </p:cNvPr>
          <p:cNvSpPr/>
          <p:nvPr/>
        </p:nvSpPr>
        <p:spPr>
          <a:xfrm>
            <a:off x="3215680" y="5661248"/>
            <a:ext cx="2129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</a:t>
            </a:r>
            <a:endParaRPr lang="ru-RU" sz="3600" dirty="0"/>
          </a:p>
        </p:txBody>
      </p:sp>
      <p:sp>
        <p:nvSpPr>
          <p:cNvPr id="5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EC2EB92-7BA5-46B5-8303-DD93E7D7A7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l="62048" t="23756" r="19640"/>
          <a:stretch/>
        </p:blipFill>
        <p:spPr>
          <a:xfrm>
            <a:off x="1055440" y="1844824"/>
            <a:ext cx="2376971" cy="43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9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9" grpId="0"/>
      <p:bldP spid="52" grpId="0"/>
      <p:bldP spid="48" grpId="0"/>
      <p:bldP spid="53" grpId="0"/>
      <p:bldP spid="55" grpId="0" animBg="1"/>
      <p:bldP spid="56" grpId="0" animBg="1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Функции Активации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4866CF6-7629-48CC-B7CD-7D3D22FAAE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392" y="1577554"/>
            <a:ext cx="3527997" cy="1802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C36F5A-E951-4E31-8C97-A75F2363E531}"/>
                  </a:ext>
                </a:extLst>
              </p:cNvPr>
              <p:cNvSpPr txBox="1"/>
              <p:nvPr/>
            </p:nvSpPr>
            <p:spPr>
              <a:xfrm>
                <a:off x="1227174" y="3361046"/>
                <a:ext cx="3888432" cy="703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C36F5A-E951-4E31-8C97-A75F2363E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174" y="3361046"/>
                <a:ext cx="3888432" cy="703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8AA3B4-4AA7-44DE-8F50-FB38608227F1}"/>
                  </a:ext>
                </a:extLst>
              </p:cNvPr>
              <p:cNvSpPr txBox="1"/>
              <p:nvPr/>
            </p:nvSpPr>
            <p:spPr>
              <a:xfrm>
                <a:off x="657479" y="6288204"/>
                <a:ext cx="53285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38AA3B4-4AA7-44DE-8F50-FB3860822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79" y="6288204"/>
                <a:ext cx="53285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2A8E177-32A2-4E57-B391-4DB659C4E2C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9490" y="4057764"/>
            <a:ext cx="3527997" cy="1799236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35224DF-9558-493A-8C63-EE86E49F15BA}"/>
              </a:ext>
            </a:extLst>
          </p:cNvPr>
          <p:cNvSpPr/>
          <p:nvPr/>
        </p:nvSpPr>
        <p:spPr>
          <a:xfrm>
            <a:off x="1407392" y="5903576"/>
            <a:ext cx="3032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ectified linear unit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 (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ReLU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)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DF8FFEA-AE52-42AA-9D02-96DB2D4376D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1566628"/>
            <a:ext cx="3700629" cy="1872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D7F96C-6784-4006-85AD-92364740262C}"/>
                  </a:ext>
                </a:extLst>
              </p:cNvPr>
              <p:cNvSpPr txBox="1"/>
              <p:nvPr/>
            </p:nvSpPr>
            <p:spPr>
              <a:xfrm>
                <a:off x="6600056" y="3436556"/>
                <a:ext cx="4460576" cy="769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D7F96C-6784-4006-85AD-92364740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436556"/>
                <a:ext cx="4460576" cy="7697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292284D-0401-41C6-B3E5-4A82F23646F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6080" y="4148639"/>
            <a:ext cx="3541854" cy="18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20554-7961-45E1-9FC3-26994281AB68}"/>
                  </a:ext>
                </a:extLst>
              </p:cNvPr>
              <p:cNvSpPr txBox="1"/>
              <p:nvPr/>
            </p:nvSpPr>
            <p:spPr>
              <a:xfrm>
                <a:off x="5807968" y="6288204"/>
                <a:ext cx="56531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𝐿𝑅𝑒𝐿𝑈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820554-7961-45E1-9FC3-26994281A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6288204"/>
                <a:ext cx="5653132" cy="523220"/>
              </a:xfrm>
              <a:prstGeom prst="rect">
                <a:avLst/>
              </a:prstGeom>
              <a:blipFill>
                <a:blip r:embed="rId11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1DEB2A2-99E2-40F7-B2A1-2E43466DC481}"/>
              </a:ext>
            </a:extLst>
          </p:cNvPr>
          <p:cNvSpPr/>
          <p:nvPr/>
        </p:nvSpPr>
        <p:spPr>
          <a:xfrm>
            <a:off x="6703526" y="5923117"/>
            <a:ext cx="37006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Leaky R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ectified linear unit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 (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ReLU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)</a:t>
            </a:r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90742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8" grpId="0"/>
      <p:bldP spid="20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значит найти элемент?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C368390-EBF4-4886-A4A8-295FBC2A4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793" y="1736313"/>
            <a:ext cx="2090657" cy="1930609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3169BB57-86A7-4356-94E0-DF362524EC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0048" y="3763128"/>
            <a:ext cx="2887169" cy="1474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18F69159-E546-447C-8F57-E86EC6423F4D}"/>
                  </a:ext>
                </a:extLst>
              </p:cNvPr>
              <p:cNvSpPr/>
              <p:nvPr/>
            </p:nvSpPr>
            <p:spPr>
              <a:xfrm>
                <a:off x="3078553" y="3266501"/>
                <a:ext cx="62203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18F69159-E546-447C-8F57-E86EC6423F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553" y="3266501"/>
                <a:ext cx="622030" cy="440249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0F5F96A1-0E0D-4CAF-9E4D-90B5DC574149}"/>
                  </a:ext>
                </a:extLst>
              </p:cNvPr>
              <p:cNvSpPr/>
              <p:nvPr/>
            </p:nvSpPr>
            <p:spPr>
              <a:xfrm>
                <a:off x="890394" y="1541066"/>
                <a:ext cx="622030" cy="440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0F5F96A1-0E0D-4CAF-9E4D-90B5DC574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94" y="1541066"/>
                <a:ext cx="622030" cy="440249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1E055F4C-7DF5-47B0-8817-F9EC80139A1C}"/>
                  </a:ext>
                </a:extLst>
              </p:cNvPr>
              <p:cNvSpPr/>
              <p:nvPr/>
            </p:nvSpPr>
            <p:spPr>
              <a:xfrm>
                <a:off x="921855" y="1842774"/>
                <a:ext cx="622030" cy="438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1E055F4C-7DF5-47B0-8817-F9EC80139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55" y="1842774"/>
                <a:ext cx="622030" cy="438262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AEB4721-3844-423F-BDF3-5BBF55153C82}"/>
                  </a:ext>
                </a:extLst>
              </p:cNvPr>
              <p:cNvSpPr/>
              <p:nvPr/>
            </p:nvSpPr>
            <p:spPr>
              <a:xfrm>
                <a:off x="731527" y="4881363"/>
                <a:ext cx="718466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AEB4721-3844-423F-BDF3-5BBF55153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7" y="4881363"/>
                <a:ext cx="718466" cy="438582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09CAB20-5404-4A3F-8D20-400A42F72B35}"/>
                  </a:ext>
                </a:extLst>
              </p:cNvPr>
              <p:cNvSpPr/>
              <p:nvPr/>
            </p:nvSpPr>
            <p:spPr>
              <a:xfrm>
                <a:off x="733993" y="5298709"/>
                <a:ext cx="622030" cy="438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C09CAB20-5404-4A3F-8D20-400A42F72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3" y="5298709"/>
                <a:ext cx="622030" cy="438582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ED2AEED5-E8E5-4EA1-9059-38F942335435}"/>
                  </a:ext>
                </a:extLst>
              </p:cNvPr>
              <p:cNvSpPr/>
              <p:nvPr/>
            </p:nvSpPr>
            <p:spPr>
              <a:xfrm>
                <a:off x="1620415" y="1877239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i="1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="0" i="1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ED2AEED5-E8E5-4EA1-9059-38F942335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15" y="1877239"/>
                <a:ext cx="598241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A90A16E-5C04-4BE1-A186-45D54D46BD3F}"/>
                  </a:ext>
                </a:extLst>
              </p:cNvPr>
              <p:cNvSpPr/>
              <p:nvPr/>
            </p:nvSpPr>
            <p:spPr>
              <a:xfrm>
                <a:off x="1633973" y="2221026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solidFill>
                            <a:schemeClr val="bg1"/>
                          </a:solidFill>
                        </a:rPr>
                        <m:t>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0A90A16E-5C04-4BE1-A186-45D54D46B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973" y="2221026"/>
                <a:ext cx="598241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9C9DBB4B-CC47-4089-BCF0-B0FB09C54B82}"/>
                  </a:ext>
                </a:extLst>
              </p:cNvPr>
              <p:cNvSpPr/>
              <p:nvPr/>
            </p:nvSpPr>
            <p:spPr>
              <a:xfrm>
                <a:off x="1457643" y="4725144"/>
                <a:ext cx="7745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−1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9C9DBB4B-CC47-4089-BCF0-B0FB09C54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643" y="4725144"/>
                <a:ext cx="774571" cy="369332"/>
              </a:xfrm>
              <a:prstGeom prst="rect">
                <a:avLst/>
              </a:prstGeom>
              <a:blipFill>
                <a:blip r:embed="rId1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1D1EB28E-506C-4F0E-A0E7-7AECCA32FD0A}"/>
                  </a:ext>
                </a:extLst>
              </p:cNvPr>
              <p:cNvSpPr/>
              <p:nvPr/>
            </p:nvSpPr>
            <p:spPr>
              <a:xfrm>
                <a:off x="1796736" y="5054257"/>
                <a:ext cx="6190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0,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1D1EB28E-506C-4F0E-A0E7-7AECCA32FD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36" y="5054257"/>
                <a:ext cx="619080" cy="369332"/>
              </a:xfrm>
              <a:prstGeom prst="rect">
                <a:avLst/>
              </a:prstGeom>
              <a:blipFill>
                <a:blip r:embed="rId1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34C7ADB-2762-4100-8C4B-FED82734583E}"/>
                  </a:ext>
                </a:extLst>
              </p:cNvPr>
              <p:cNvSpPr txBox="1"/>
              <p:nvPr/>
            </p:nvSpPr>
            <p:spPr>
              <a:xfrm>
                <a:off x="2709431" y="5546933"/>
                <a:ext cx="8634701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</a:rPr>
                            <m:t>0,1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 smtClean="0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+…+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−1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0,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</a:rPr>
                            <m:t>N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34C7ADB-2762-4100-8C4B-FED82734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431" y="5546933"/>
                <a:ext cx="8634701" cy="6450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6BB785C-6E61-4FAB-88C4-037344890128}"/>
              </a:ext>
            </a:extLst>
          </p:cNvPr>
          <p:cNvSpPr/>
          <p:nvPr/>
        </p:nvSpPr>
        <p:spPr>
          <a:xfrm>
            <a:off x="7464152" y="1556792"/>
            <a:ext cx="25897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Подобрать веса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8B5D5DF-0C45-4F07-9907-60F0FF3ED88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 l="62048" t="23756" r="19640"/>
          <a:stretch/>
        </p:blipFill>
        <p:spPr>
          <a:xfrm>
            <a:off x="1212438" y="1761191"/>
            <a:ext cx="2150610" cy="39314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90572D-49DA-4A65-A0FF-78C66518AA04}"/>
              </a:ext>
            </a:extLst>
          </p:cNvPr>
          <p:cNvSpPr txBox="1"/>
          <p:nvPr/>
        </p:nvSpPr>
        <p:spPr>
          <a:xfrm>
            <a:off x="1000109" y="3242548"/>
            <a:ext cx="34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04112" y="2132856"/>
            <a:ext cx="372674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32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значит обучить Нейронную Сеть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579B5D0-D651-41A5-8275-61F4AB307418}"/>
              </a:ext>
            </a:extLst>
          </p:cNvPr>
          <p:cNvSpPr/>
          <p:nvPr/>
        </p:nvSpPr>
        <p:spPr>
          <a:xfrm>
            <a:off x="1508893" y="1525923"/>
            <a:ext cx="97266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нейрона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нужно найти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весов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число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нейрнонов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 предыдущем слое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константу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/>
              <p:nvPr/>
            </p:nvSpPr>
            <p:spPr>
              <a:xfrm>
                <a:off x="4107143" y="2842789"/>
                <a:ext cx="53021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784∗16+16∗16+16∗10=12960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143" y="2842789"/>
                <a:ext cx="530215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3C61569-B477-46DC-A09E-F19599C9DA51}"/>
              </a:ext>
            </a:extLst>
          </p:cNvPr>
          <p:cNvSpPr/>
          <p:nvPr/>
        </p:nvSpPr>
        <p:spPr>
          <a:xfrm>
            <a:off x="10079614" y="2842789"/>
            <a:ext cx="928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773B724-6C87-4399-B5C9-741200742C7A}"/>
                  </a:ext>
                </a:extLst>
              </p:cNvPr>
              <p:cNvSpPr/>
              <p:nvPr/>
            </p:nvSpPr>
            <p:spPr>
              <a:xfrm>
                <a:off x="6709545" y="3385523"/>
                <a:ext cx="2745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16+16+10=42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773B724-6C87-4399-B5C9-741200742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545" y="3385523"/>
                <a:ext cx="274523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D4D8BE7-BBB4-469D-ABD1-FFF0D4639C77}"/>
              </a:ext>
            </a:extLst>
          </p:cNvPr>
          <p:cNvSpPr/>
          <p:nvPr/>
        </p:nvSpPr>
        <p:spPr>
          <a:xfrm>
            <a:off x="10511776" y="3376904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EF70E3-B908-4AFE-A4F8-5668FB10E017}"/>
                  </a:ext>
                </a:extLst>
              </p:cNvPr>
              <p:cNvSpPr txBox="1"/>
              <p:nvPr/>
            </p:nvSpPr>
            <p:spPr>
              <a:xfrm>
                <a:off x="5055898" y="4302183"/>
                <a:ext cx="3404646" cy="1117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0,1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0,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N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,1</m:t>
                                </m:r>
                              </m:e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</a:rPr>
                                  <m:t>w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0" i="0" baseline="-25000" dirty="0" smtClean="0">
                                    <a:solidFill>
                                      <a:schemeClr val="bg1"/>
                                    </a:solidFill>
                                  </a:rPr>
                                  <m:t>K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en-US" sz="2800" baseline="-25000" dirty="0">
                                    <a:solidFill>
                                      <a:schemeClr val="bg1"/>
                                    </a:solidFill>
                                  </a:rPr>
                                  <m:t>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3EF70E3-B908-4AFE-A4F8-5668FB10E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898" y="4302183"/>
                <a:ext cx="3404646" cy="1117550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856061-6595-4C03-97B3-06895ADC832E}"/>
                  </a:ext>
                </a:extLst>
              </p:cNvPr>
              <p:cNvSpPr txBox="1"/>
              <p:nvPr/>
            </p:nvSpPr>
            <p:spPr>
              <a:xfrm>
                <a:off x="8064029" y="4096281"/>
                <a:ext cx="2876937" cy="1451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  <m:sup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856061-6595-4C03-97B3-06895ADC8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029" y="4096281"/>
                <a:ext cx="2876937" cy="1451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2F7F28-F2AC-43C7-B958-C3F5FE49F861}"/>
                  </a:ext>
                </a:extLst>
              </p:cNvPr>
              <p:cNvSpPr txBox="1"/>
              <p:nvPr/>
            </p:nvSpPr>
            <p:spPr>
              <a:xfrm>
                <a:off x="10816891" y="4326514"/>
                <a:ext cx="1003031" cy="1148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b=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sz="2800" baseline="-25000" dirty="0">
                                  <a:solidFill>
                                    <a:schemeClr val="bg1"/>
                                  </a:solidFill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sz="2800" b="0" i="0" baseline="-25000" dirty="0" smtClean="0">
                                  <a:solidFill>
                                    <a:schemeClr val="bg1"/>
                                  </a:solidFill>
                                </a:rPr>
                                <m:t>N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52F7F28-F2AC-43C7-B958-C3F5FE49F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891" y="4326514"/>
                <a:ext cx="1003031" cy="1148007"/>
              </a:xfrm>
              <a:prstGeom prst="rect">
                <a:avLst/>
              </a:prstGeom>
              <a:blipFill>
                <a:blip r:embed="rId8"/>
                <a:stretch>
                  <a:fillRect l="-21212" b="-6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983E85D-9B9F-4400-A157-FAD5E038B001}"/>
                  </a:ext>
                </a:extLst>
              </p:cNvPr>
              <p:cNvSpPr/>
              <p:nvPr/>
            </p:nvSpPr>
            <p:spPr>
              <a:xfrm>
                <a:off x="4960907" y="5872853"/>
                <a:ext cx="3756413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5983E85D-9B9F-4400-A157-FAD5E038B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07" y="5872853"/>
                <a:ext cx="3756413" cy="541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7AAE8E1-8B82-4048-AE01-19F5D51DC135}"/>
              </a:ext>
            </a:extLst>
          </p:cNvPr>
          <p:cNvSpPr txBox="1"/>
          <p:nvPr/>
        </p:nvSpPr>
        <p:spPr>
          <a:xfrm>
            <a:off x="9303819" y="5796412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9B6686E-D290-4EF9-8AD2-3297713125C5}"/>
              </a:ext>
            </a:extLst>
          </p:cNvPr>
          <p:cNvSpPr/>
          <p:nvPr/>
        </p:nvSpPr>
        <p:spPr>
          <a:xfrm>
            <a:off x="1508893" y="2300055"/>
            <a:ext cx="9726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Обучить нейронную сеть – Найти все веса и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bias</a:t>
            </a:r>
          </a:p>
        </p:txBody>
      </p:sp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27276D-8D9B-4E12-9EE5-0EF1734CC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58" y="1792368"/>
            <a:ext cx="4427244" cy="4660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717C1E9-A894-4686-A931-83C54AC16093}"/>
              </a:ext>
            </a:extLst>
          </p:cNvPr>
          <p:cNvSpPr txBox="1"/>
          <p:nvPr/>
        </p:nvSpPr>
        <p:spPr>
          <a:xfrm>
            <a:off x="-25072" y="633478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784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C5A4F0-F3C5-4727-97A1-B02D652F9E63}"/>
              </a:ext>
            </a:extLst>
          </p:cNvPr>
          <p:cNvSpPr txBox="1"/>
          <p:nvPr/>
        </p:nvSpPr>
        <p:spPr>
          <a:xfrm>
            <a:off x="1369385" y="528570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16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226BE-A49B-4FB0-9931-B9E97C029095}"/>
              </a:ext>
            </a:extLst>
          </p:cNvPr>
          <p:cNvSpPr txBox="1"/>
          <p:nvPr/>
        </p:nvSpPr>
        <p:spPr>
          <a:xfrm>
            <a:off x="2737433" y="5273192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16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016831-E17F-43D9-AA38-4D487E4DA7AC}"/>
              </a:ext>
            </a:extLst>
          </p:cNvPr>
          <p:cNvSpPr txBox="1"/>
          <p:nvPr/>
        </p:nvSpPr>
        <p:spPr>
          <a:xfrm>
            <a:off x="4176942" y="502730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7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24" grpId="0"/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Пытаемся обучить нейронную сеть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E354ED4-A7AF-4423-9E6D-8ADA21BC9177}"/>
              </a:ext>
            </a:extLst>
          </p:cNvPr>
          <p:cNvSpPr/>
          <p:nvPr/>
        </p:nvSpPr>
        <p:spPr>
          <a:xfrm>
            <a:off x="1010310" y="1791066"/>
            <a:ext cx="5379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Сначала зададим веса случайно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/>
              <p:nvPr/>
            </p:nvSpPr>
            <p:spPr>
              <a:xfrm>
                <a:off x="5953074" y="6093296"/>
                <a:ext cx="13869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784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х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074" y="6093296"/>
                <a:ext cx="1386918" cy="461665"/>
              </a:xfrm>
              <a:prstGeom prst="rect">
                <a:avLst/>
              </a:prstGeom>
              <a:blipFill>
                <a:blip r:embed="rId5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/>
              <p:nvPr/>
            </p:nvSpPr>
            <p:spPr>
              <a:xfrm>
                <a:off x="8472264" y="5085184"/>
                <a:ext cx="1217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х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085184"/>
                <a:ext cx="1217000" cy="461665"/>
              </a:xfrm>
              <a:prstGeom prst="rect">
                <a:avLst/>
              </a:prstGeom>
              <a:blipFill>
                <a:blip r:embed="rId6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/>
              <p:nvPr/>
            </p:nvSpPr>
            <p:spPr>
              <a:xfrm>
                <a:off x="10776520" y="4941168"/>
                <a:ext cx="1217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х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478D363-041A-41C0-92B3-F5F9DAE07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520" y="4941168"/>
                <a:ext cx="1217000" cy="461665"/>
              </a:xfrm>
              <a:prstGeom prst="rect">
                <a:avLst/>
              </a:prstGeom>
              <a:blipFill>
                <a:blip r:embed="rId7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3AF2C56-31E2-4793-9DC9-629186414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06" y="1986410"/>
            <a:ext cx="4427244" cy="46609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5960" y="2852936"/>
            <a:ext cx="1788188" cy="31761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4232" y="3356992"/>
            <a:ext cx="1788188" cy="15976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6520" y="3356992"/>
            <a:ext cx="1080563" cy="15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Пытаемся обучать Нейронную сеть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E1AE5C-F904-4D0B-8726-2141127A4B8F}"/>
              </a:ext>
            </a:extLst>
          </p:cNvPr>
          <p:cNvSpPr txBox="1"/>
          <p:nvPr/>
        </p:nvSpPr>
        <p:spPr>
          <a:xfrm>
            <a:off x="127981" y="223717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8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978E13-997F-4F32-AAFB-B45AD177A246}"/>
              </a:ext>
            </a:extLst>
          </p:cNvPr>
          <p:cNvSpPr txBox="1"/>
          <p:nvPr/>
        </p:nvSpPr>
        <p:spPr>
          <a:xfrm>
            <a:off x="4842778" y="1584283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Ожидание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F3CCB7D-57FA-4822-89ED-F555A2398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86"/>
          <a:stretch/>
        </p:blipFill>
        <p:spPr>
          <a:xfrm>
            <a:off x="6154705" y="2102349"/>
            <a:ext cx="260863" cy="2074902"/>
          </a:xfrm>
          <a:prstGeom prst="rect">
            <a:avLst/>
          </a:prstGeom>
        </p:spPr>
      </p:pic>
      <p:sp>
        <p:nvSpPr>
          <p:cNvPr id="44" name="Овал 43">
            <a:extLst>
              <a:ext uri="{FF2B5EF4-FFF2-40B4-BE49-F238E27FC236}">
                <a16:creationId xmlns:a16="http://schemas.microsoft.com/office/drawing/2014/main" id="{B56FFB46-0C01-40B1-92F0-379AC949371E}"/>
              </a:ext>
            </a:extLst>
          </p:cNvPr>
          <p:cNvSpPr/>
          <p:nvPr/>
        </p:nvSpPr>
        <p:spPr>
          <a:xfrm>
            <a:off x="8403026" y="3460675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14AB4CD-F860-44E0-98F8-DB72A1224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800" y="2026732"/>
            <a:ext cx="497696" cy="20749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4C02DF-16A4-4629-B5D3-8603F96CD7F1}"/>
              </a:ext>
            </a:extLst>
          </p:cNvPr>
          <p:cNvSpPr txBox="1"/>
          <p:nvPr/>
        </p:nvSpPr>
        <p:spPr>
          <a:xfrm>
            <a:off x="7219042" y="162402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Реальность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C5F65D4A-F466-4769-88A0-98DEF77F4546}"/>
              </a:ext>
            </a:extLst>
          </p:cNvPr>
          <p:cNvSpPr/>
          <p:nvPr/>
        </p:nvSpPr>
        <p:spPr>
          <a:xfrm>
            <a:off x="8371186" y="2284298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C8DE43B-198F-44DB-9254-D8795EE3C805}"/>
              </a:ext>
            </a:extLst>
          </p:cNvPr>
          <p:cNvSpPr/>
          <p:nvPr/>
        </p:nvSpPr>
        <p:spPr>
          <a:xfrm>
            <a:off x="8376782" y="3053819"/>
            <a:ext cx="144000" cy="1448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ABC4221F-EDE0-4331-A01C-7F8A4A118CDC}"/>
              </a:ext>
            </a:extLst>
          </p:cNvPr>
          <p:cNvSpPr/>
          <p:nvPr/>
        </p:nvSpPr>
        <p:spPr>
          <a:xfrm>
            <a:off x="8371186" y="2670841"/>
            <a:ext cx="144000" cy="1448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51731B-D4DE-4A6C-A6B9-FCD353D87C9E}"/>
              </a:ext>
            </a:extLst>
          </p:cNvPr>
          <p:cNvSpPr txBox="1"/>
          <p:nvPr/>
        </p:nvSpPr>
        <p:spPr>
          <a:xfrm>
            <a:off x="2299732" y="4206620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(Ожидание-Реальность)</a:t>
            </a:r>
            <a:r>
              <a:rPr lang="ru-RU" sz="2800" baseline="30000" dirty="0">
                <a:solidFill>
                  <a:schemeClr val="bg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/>
              <p:nvPr/>
            </p:nvSpPr>
            <p:spPr>
              <a:xfrm>
                <a:off x="6489714" y="4206620"/>
                <a:ext cx="3454472" cy="5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min</m:t>
                          </m:r>
                        </m:fName>
                        <m:e/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ADCC300-D0C9-4A54-9017-F017C5690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14" y="4206620"/>
                <a:ext cx="3454472" cy="5669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0AE07218-2351-4249-A144-F7AA5F6AAB77}"/>
              </a:ext>
            </a:extLst>
          </p:cNvPr>
          <p:cNvSpPr txBox="1"/>
          <p:nvPr/>
        </p:nvSpPr>
        <p:spPr>
          <a:xfrm>
            <a:off x="0" y="5373216"/>
            <a:ext cx="156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y=f(</a:t>
            </a:r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Х</a:t>
            </a:r>
            <a:r>
              <a:rPr lang="en-US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)</a:t>
            </a:r>
            <a:endParaRPr lang="ru-RU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9E184E-1D08-4A26-838D-30B165AE296C}"/>
              </a:ext>
            </a:extLst>
          </p:cNvPr>
          <p:cNvSpPr txBox="1"/>
          <p:nvPr/>
        </p:nvSpPr>
        <p:spPr>
          <a:xfrm>
            <a:off x="2639616" y="4797152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</a:rPr>
              <a:t>Нейронная сеть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C30319-78A4-4824-8672-62EAD16EA35B}"/>
                  </a:ext>
                </a:extLst>
              </p:cNvPr>
              <p:cNvSpPr txBox="1"/>
              <p:nvPr/>
            </p:nvSpPr>
            <p:spPr>
              <a:xfrm>
                <a:off x="1559496" y="5301208"/>
                <a:ext cx="4844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картинка </a:t>
                </a:r>
                <a:r>
                  <a:rPr lang="en-US" sz="2400" dirty="0">
                    <a:solidFill>
                      <a:schemeClr val="bg1"/>
                    </a:solidFill>
                  </a:rPr>
                  <a:t>28</a:t>
                </a:r>
                <a:r>
                  <a:rPr lang="ru-RU" sz="2400" dirty="0">
                    <a:solidFill>
                      <a:schemeClr val="bg1"/>
                    </a:solidFill>
                  </a:rPr>
                  <a:t>х</a:t>
                </a:r>
                <a:r>
                  <a:rPr lang="en-US" sz="2400" dirty="0">
                    <a:solidFill>
                      <a:schemeClr val="bg1"/>
                    </a:solidFill>
                  </a:rPr>
                  <a:t>28</a:t>
                </a:r>
                <a:r>
                  <a:rPr lang="ru-RU" sz="2400" dirty="0">
                    <a:solidFill>
                      <a:schemeClr val="bg1"/>
                    </a:solidFill>
                  </a:rPr>
                  <a:t> (</a:t>
                </a:r>
                <a:r>
                  <a:rPr lang="en-US" sz="2400" dirty="0">
                    <a:solidFill>
                      <a:schemeClr val="bg1"/>
                    </a:solidFill>
                  </a:rPr>
                  <a:t>784 </a:t>
                </a:r>
                <a:r>
                  <a:rPr lang="ru-RU" sz="2400" dirty="0">
                    <a:solidFill>
                      <a:schemeClr val="bg1"/>
                    </a:solidFill>
                  </a:rPr>
                  <a:t>значений)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FC30319-78A4-4824-8672-62EAD16EA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301208"/>
                <a:ext cx="4844692" cy="461665"/>
              </a:xfrm>
              <a:prstGeom prst="rect">
                <a:avLst/>
              </a:prstGeom>
              <a:blipFill>
                <a:blip r:embed="rId7"/>
                <a:stretch>
                  <a:fillRect l="-377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B0B-D643-42D5-B878-7F66CE889CB2}"/>
                  </a:ext>
                </a:extLst>
              </p:cNvPr>
              <p:cNvSpPr txBox="1"/>
              <p:nvPr/>
            </p:nvSpPr>
            <p:spPr>
              <a:xfrm>
                <a:off x="1415480" y="5733256"/>
                <a:ext cx="58228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bg1"/>
                    </a:solidFill>
                  </a:rPr>
                  <a:t>«уверенность в числе» (10  значений)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B0B-D643-42D5-B878-7F66CE889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733256"/>
                <a:ext cx="5822879" cy="461665"/>
              </a:xfrm>
              <a:prstGeom prst="rect">
                <a:avLst/>
              </a:prstGeom>
              <a:blipFill>
                <a:blip r:embed="rId8"/>
                <a:stretch>
                  <a:fillRect t="-10526" r="-314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FF1BDE-AA2F-41D5-8BB9-21536E6F5C8C}"/>
                  </a:ext>
                </a:extLst>
              </p:cNvPr>
              <p:cNvSpPr txBox="1"/>
              <p:nvPr/>
            </p:nvSpPr>
            <p:spPr>
              <a:xfrm>
                <a:off x="1271464" y="6237312"/>
                <a:ext cx="51858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– </a:t>
                </a:r>
                <a:r>
                  <a:rPr lang="ru-RU" sz="2400" dirty="0">
                    <a:solidFill>
                      <a:schemeClr val="bg1"/>
                    </a:solidFill>
                  </a:rPr>
                  <a:t>веса и </a:t>
                </a:r>
                <a:r>
                  <a:rPr lang="en-US" sz="2400" dirty="0">
                    <a:solidFill>
                      <a:schemeClr val="bg1"/>
                    </a:solidFill>
                  </a:rPr>
                  <a:t>biases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>
                    <a:solidFill>
                      <a:schemeClr val="bg1"/>
                    </a:solidFill>
                  </a:rPr>
                  <a:t>13002 </a:t>
                </a:r>
                <a:r>
                  <a:rPr lang="ru-RU" sz="2400" dirty="0">
                    <a:solidFill>
                      <a:schemeClr val="bg1"/>
                    </a:solidFill>
                  </a:rPr>
                  <a:t>значений)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FF1BDE-AA2F-41D5-8BB9-21536E6F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6237312"/>
                <a:ext cx="5185875" cy="461665"/>
              </a:xfrm>
              <a:prstGeom prst="rect">
                <a:avLst/>
              </a:prstGeom>
              <a:blipFill>
                <a:blip r:embed="rId9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52921DB-C8C3-40D6-8775-4B2F553DE233}"/>
              </a:ext>
            </a:extLst>
          </p:cNvPr>
          <p:cNvSpPr txBox="1"/>
          <p:nvPr/>
        </p:nvSpPr>
        <p:spPr>
          <a:xfrm>
            <a:off x="6499561" y="4750115"/>
            <a:ext cx="3444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</a:rPr>
              <a:t>Функция Потерь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5813FD-98EF-4F38-9BB7-4F8A0BEB0389}"/>
                  </a:ext>
                </a:extLst>
              </p:cNvPr>
              <p:cNvSpPr txBox="1"/>
              <p:nvPr/>
            </p:nvSpPr>
            <p:spPr>
              <a:xfrm>
                <a:off x="7104112" y="5373216"/>
                <a:ext cx="4844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Х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bg1"/>
                    </a:solidFill>
                  </a:rPr>
                  <a:t>веса и </a:t>
                </a:r>
                <a:r>
                  <a:rPr lang="en-US" sz="2400" dirty="0">
                    <a:solidFill>
                      <a:schemeClr val="bg1"/>
                    </a:solidFill>
                  </a:rPr>
                  <a:t>biases </a:t>
                </a:r>
                <a:r>
                  <a:rPr lang="ru-RU" sz="2400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>
                    <a:solidFill>
                      <a:schemeClr val="bg1"/>
                    </a:solidFill>
                  </a:rPr>
                  <a:t>13002 </a:t>
                </a:r>
                <a:r>
                  <a:rPr lang="ru-RU" sz="2400" dirty="0">
                    <a:solidFill>
                      <a:schemeClr val="bg1"/>
                    </a:solidFill>
                  </a:rPr>
                  <a:t>значений)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5813FD-98EF-4F38-9BB7-4F8A0BEB0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5373216"/>
                <a:ext cx="4844692" cy="461665"/>
              </a:xfrm>
              <a:prstGeom prst="rect">
                <a:avLst/>
              </a:prstGeom>
              <a:blipFill>
                <a:blip r:embed="rId10"/>
                <a:stretch>
                  <a:fillRect l="-252"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4936E7-EED1-4D61-8C26-6039A484EF1C}"/>
                  </a:ext>
                </a:extLst>
              </p:cNvPr>
              <p:cNvSpPr txBox="1"/>
              <p:nvPr/>
            </p:nvSpPr>
            <p:spPr>
              <a:xfrm>
                <a:off x="6816080" y="5805264"/>
                <a:ext cx="35000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– MSE </a:t>
                </a:r>
                <a:r>
                  <a:rPr lang="ru-RU" sz="2400" dirty="0">
                    <a:solidFill>
                      <a:schemeClr val="bg1"/>
                    </a:solidFill>
                  </a:rPr>
                  <a:t>(1 значение) 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74936E7-EED1-4D61-8C26-6039A484E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5805264"/>
                <a:ext cx="3500047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AB2334B-C1BA-4475-8C1C-6306F676E0FF}"/>
                  </a:ext>
                </a:extLst>
              </p:cNvPr>
              <p:cNvSpPr txBox="1"/>
              <p:nvPr/>
            </p:nvSpPr>
            <p:spPr>
              <a:xfrm>
                <a:off x="6312024" y="6237312"/>
                <a:ext cx="44063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– </a:t>
                </a:r>
                <a:r>
                  <a:rPr lang="ru-RU" sz="2400" dirty="0">
                    <a:solidFill>
                      <a:schemeClr val="bg1"/>
                    </a:solidFill>
                  </a:rPr>
                  <a:t>разные картинки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AB2334B-C1BA-4475-8C1C-6306F676E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6237312"/>
                <a:ext cx="4406324" cy="461665"/>
              </a:xfrm>
              <a:prstGeom prst="rect">
                <a:avLst/>
              </a:prstGeom>
              <a:blipFill>
                <a:blip r:embed="rId1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B3F5A44-7ABB-4764-861F-D733E36232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185" y="988645"/>
            <a:ext cx="5193741" cy="4326940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A58AF6EA-DE18-472A-A164-1A3E5E8D770D}"/>
              </a:ext>
            </a:extLst>
          </p:cNvPr>
          <p:cNvSpPr/>
          <p:nvPr/>
        </p:nvSpPr>
        <p:spPr>
          <a:xfrm>
            <a:off x="5952000" y="3703080"/>
            <a:ext cx="144000" cy="144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98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41" grpId="0"/>
      <p:bldP spid="44" grpId="0" animBg="1"/>
      <p:bldP spid="47" grpId="0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Оптимизацию Функции Потерь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1984217"/>
            <a:ext cx="4968552" cy="46911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1988840"/>
            <a:ext cx="4824536" cy="4685994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054690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1950234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1950234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470514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470514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550634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406618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550634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606418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46240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606418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406618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406618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086138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086138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550634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550634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Овал 38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110474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483055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45429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022242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022242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67842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678426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53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Насколько все сложно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1026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844824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cs.umd.edu/~tomg/img/landscapes/notresnet11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772816"/>
            <a:ext cx="5760640" cy="44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</p:spTree>
    <p:extLst>
      <p:ext uri="{BB962C8B-B14F-4D97-AF65-F5344CB8AC3E}">
        <p14:creationId xmlns:p14="http://schemas.microsoft.com/office/powerpoint/2010/main" val="169900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Dense Neural Networks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Оптимизацию Функции Потерь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115F3EC-656F-477C-9DF8-C7A523166C79}"/>
              </a:ext>
            </a:extLst>
          </p:cNvPr>
          <p:cNvCxnSpPr>
            <a:cxnSpLocks/>
          </p:cNvCxnSpPr>
          <p:nvPr/>
        </p:nvCxnSpPr>
        <p:spPr>
          <a:xfrm flipV="1">
            <a:off x="4145518" y="2284775"/>
            <a:ext cx="0" cy="372157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CB574CC-633B-49FA-B46B-91D19288A4F1}"/>
              </a:ext>
            </a:extLst>
          </p:cNvPr>
          <p:cNvCxnSpPr>
            <a:cxnSpLocks/>
          </p:cNvCxnSpPr>
          <p:nvPr/>
        </p:nvCxnSpPr>
        <p:spPr>
          <a:xfrm>
            <a:off x="1898557" y="5759160"/>
            <a:ext cx="611617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2C429DF-8C0E-40B2-A67E-B4B5007773F8}"/>
                  </a:ext>
                </a:extLst>
              </p:cNvPr>
              <p:cNvSpPr/>
              <p:nvPr/>
            </p:nvSpPr>
            <p:spPr>
              <a:xfrm>
                <a:off x="7851489" y="5285666"/>
                <a:ext cx="402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w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2C429DF-8C0E-40B2-A67E-B4B500777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489" y="5285666"/>
                <a:ext cx="4026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60875B0-C356-46C8-B5A3-D81A509839B4}"/>
              </a:ext>
            </a:extLst>
          </p:cNvPr>
          <p:cNvSpPr txBox="1"/>
          <p:nvPr/>
        </p:nvSpPr>
        <p:spPr>
          <a:xfrm>
            <a:off x="3538224" y="2020835"/>
            <a:ext cx="2617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Loss</a:t>
            </a:r>
            <a:r>
              <a:rPr lang="ru-RU" sz="2800" dirty="0">
                <a:solidFill>
                  <a:schemeClr val="bg1"/>
                </a:solidFill>
              </a:rPr>
              <a:t>(</a:t>
            </a:r>
            <a:r>
              <a:rPr lang="en-US" sz="2800" dirty="0">
                <a:solidFill>
                  <a:schemeClr val="bg1"/>
                </a:solidFill>
              </a:rPr>
              <a:t>w</a:t>
            </a:r>
            <a:r>
              <a:rPr lang="ru-RU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1178F936-002B-4165-A7BD-5B461984CD44}"/>
              </a:ext>
            </a:extLst>
          </p:cNvPr>
          <p:cNvSpPr/>
          <p:nvPr/>
        </p:nvSpPr>
        <p:spPr>
          <a:xfrm rot="552537">
            <a:off x="2091947" y="2750666"/>
            <a:ext cx="5004616" cy="2878556"/>
          </a:xfrm>
          <a:custGeom>
            <a:avLst/>
            <a:gdLst>
              <a:gd name="connsiteX0" fmla="*/ 2801566 w 2801566"/>
              <a:gd name="connsiteY0" fmla="*/ 389106 h 2720601"/>
              <a:gd name="connsiteX1" fmla="*/ 2655651 w 2801566"/>
              <a:gd name="connsiteY1" fmla="*/ 1780161 h 2720601"/>
              <a:gd name="connsiteX2" fmla="*/ 2023353 w 2801566"/>
              <a:gd name="connsiteY2" fmla="*/ 1332689 h 2720601"/>
              <a:gd name="connsiteX3" fmla="*/ 1673157 w 2801566"/>
              <a:gd name="connsiteY3" fmla="*/ 2130357 h 2720601"/>
              <a:gd name="connsiteX4" fmla="*/ 1264596 w 2801566"/>
              <a:gd name="connsiteY4" fmla="*/ 1828800 h 2720601"/>
              <a:gd name="connsiteX5" fmla="*/ 846306 w 2801566"/>
              <a:gd name="connsiteY5" fmla="*/ 2665378 h 2720601"/>
              <a:gd name="connsiteX6" fmla="*/ 0 w 2801566"/>
              <a:gd name="connsiteY6" fmla="*/ 0 h 272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566" h="2720601">
                <a:moveTo>
                  <a:pt x="2801566" y="389106"/>
                </a:moveTo>
                <a:cubicBezTo>
                  <a:pt x="2793459" y="1006001"/>
                  <a:pt x="2785353" y="1622897"/>
                  <a:pt x="2655651" y="1780161"/>
                </a:cubicBezTo>
                <a:cubicBezTo>
                  <a:pt x="2525949" y="1937425"/>
                  <a:pt x="2187102" y="1274323"/>
                  <a:pt x="2023353" y="1332689"/>
                </a:cubicBezTo>
                <a:cubicBezTo>
                  <a:pt x="1859604" y="1391055"/>
                  <a:pt x="1799616" y="2047672"/>
                  <a:pt x="1673157" y="2130357"/>
                </a:cubicBezTo>
                <a:cubicBezTo>
                  <a:pt x="1546697" y="2213042"/>
                  <a:pt x="1402404" y="1739630"/>
                  <a:pt x="1264596" y="1828800"/>
                </a:cubicBezTo>
                <a:cubicBezTo>
                  <a:pt x="1126788" y="1917970"/>
                  <a:pt x="1057072" y="2970178"/>
                  <a:pt x="846306" y="2665378"/>
                </a:cubicBezTo>
                <a:cubicBezTo>
                  <a:pt x="635540" y="2360578"/>
                  <a:pt x="317770" y="1180289"/>
                  <a:pt x="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7059ED6-C3B9-4103-8F27-48080B407CFE}"/>
              </a:ext>
            </a:extLst>
          </p:cNvPr>
          <p:cNvCxnSpPr/>
          <p:nvPr/>
        </p:nvCxnSpPr>
        <p:spPr>
          <a:xfrm>
            <a:off x="5336227" y="3609929"/>
            <a:ext cx="1750867" cy="2016825"/>
          </a:xfrm>
          <a:prstGeom prst="line">
            <a:avLst/>
          </a:prstGeom>
          <a:ln w="57150"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EC37351-78B6-4F02-BC6C-2856B89A7C97}"/>
              </a:ext>
            </a:extLst>
          </p:cNvPr>
          <p:cNvCxnSpPr>
            <a:cxnSpLocks/>
          </p:cNvCxnSpPr>
          <p:nvPr/>
        </p:nvCxnSpPr>
        <p:spPr>
          <a:xfrm flipV="1">
            <a:off x="4493877" y="3533093"/>
            <a:ext cx="1406014" cy="2594085"/>
          </a:xfrm>
          <a:prstGeom prst="line">
            <a:avLst/>
          </a:prstGeom>
          <a:ln w="5715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CFE17C2B-3F8F-4FB4-89A7-246F7FBA1DB5}"/>
              </a:ext>
            </a:extLst>
          </p:cNvPr>
          <p:cNvSpPr/>
          <p:nvPr/>
        </p:nvSpPr>
        <p:spPr>
          <a:xfrm>
            <a:off x="5129748" y="4618341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E500212A-6C17-49DA-9B7A-AF9DE86F2663}"/>
              </a:ext>
            </a:extLst>
          </p:cNvPr>
          <p:cNvSpPr/>
          <p:nvPr/>
        </p:nvSpPr>
        <p:spPr>
          <a:xfrm>
            <a:off x="6133931" y="4649510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D8DA67-E33E-404A-B1D2-1DAFABF6728D}"/>
              </a:ext>
            </a:extLst>
          </p:cNvPr>
          <p:cNvCxnSpPr>
            <a:cxnSpLocks/>
          </p:cNvCxnSpPr>
          <p:nvPr/>
        </p:nvCxnSpPr>
        <p:spPr>
          <a:xfrm>
            <a:off x="5944511" y="4744341"/>
            <a:ext cx="422981" cy="4444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EDE9D57-D864-44CB-A6F2-2AB7A04AC7E3}"/>
              </a:ext>
            </a:extLst>
          </p:cNvPr>
          <p:cNvCxnSpPr>
            <a:cxnSpLocks/>
          </p:cNvCxnSpPr>
          <p:nvPr/>
        </p:nvCxnSpPr>
        <p:spPr>
          <a:xfrm flipH="1">
            <a:off x="5311636" y="4563209"/>
            <a:ext cx="358189" cy="5171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FD749D95-C969-4D16-BAED-B63B8B07E261}"/>
              </a:ext>
            </a:extLst>
          </p:cNvPr>
          <p:cNvSpPr/>
          <p:nvPr/>
        </p:nvSpPr>
        <p:spPr>
          <a:xfrm>
            <a:off x="2393152" y="1341072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07B5BD1-0468-4BFC-8503-850A2B145410}"/>
              </a:ext>
            </a:extLst>
          </p:cNvPr>
          <p:cNvSpPr/>
          <p:nvPr/>
        </p:nvSpPr>
        <p:spPr>
          <a:xfrm>
            <a:off x="4253559" y="2471301"/>
            <a:ext cx="252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110E55-1FA7-4638-B059-CB5843B1EEA8}"/>
                  </a:ext>
                </a:extLst>
              </p:cNvPr>
              <p:cNvSpPr/>
              <p:nvPr/>
            </p:nvSpPr>
            <p:spPr>
              <a:xfrm>
                <a:off x="6992874" y="4026893"/>
                <a:ext cx="48781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=(6;2)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110E55-1FA7-4638-B059-CB5843B1E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874" y="4026893"/>
                <a:ext cx="487817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9012DE0-E1A8-4897-98F0-BE3181A5B5E6}"/>
                  </a:ext>
                </a:extLst>
              </p:cNvPr>
              <p:cNvSpPr/>
              <p:nvPr/>
            </p:nvSpPr>
            <p:spPr>
              <a:xfrm>
                <a:off x="7476535" y="4640601"/>
                <a:ext cx="162342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ru-RU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много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9012DE0-E1A8-4897-98F0-BE3181A5B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35" y="4640601"/>
                <a:ext cx="1623422" cy="584775"/>
              </a:xfrm>
              <a:prstGeom prst="rect">
                <a:avLst/>
              </a:prstGeom>
              <a:blipFill>
                <a:blip r:embed="rId6"/>
                <a:stretch>
                  <a:fillRect r="-1119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12F1808-84DB-4E61-A75A-D958AE480BDD}"/>
                  </a:ext>
                </a:extLst>
              </p:cNvPr>
              <p:cNvSpPr/>
              <p:nvPr/>
            </p:nvSpPr>
            <p:spPr>
              <a:xfrm>
                <a:off x="7696718" y="3059303"/>
                <a:ext cx="2344985" cy="804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=5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12F1808-84DB-4E61-A75A-D958AE480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718" y="3059303"/>
                <a:ext cx="2344985" cy="804579"/>
              </a:xfrm>
              <a:prstGeom prst="rect">
                <a:avLst/>
              </a:prstGeom>
              <a:blipFill>
                <a:blip r:embed="rId7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06750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0.00195 0.1467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733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0481 0.2740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14676 L 0.08333 0.5722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2127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1 0.27408 L 0.03803 0.3620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/>
      <p:bldP spid="29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90786" y="65494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 на Простом Примере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4157C62-2E86-4FE2-A14A-2E5997520062}"/>
              </a:ext>
            </a:extLst>
          </p:cNvPr>
          <p:cNvSpPr/>
          <p:nvPr/>
        </p:nvSpPr>
        <p:spPr>
          <a:xfrm>
            <a:off x="3854116" y="1330049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BCECE32-1BF8-477D-A79D-417AFA6B5DEE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4446812" y="1623399"/>
            <a:ext cx="887985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FC31E19C-0D1D-4DC0-8FDD-3DA6953BF409}"/>
              </a:ext>
            </a:extLst>
          </p:cNvPr>
          <p:cNvSpPr/>
          <p:nvPr/>
        </p:nvSpPr>
        <p:spPr>
          <a:xfrm>
            <a:off x="6760094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D1FF645-1DFC-498E-ABBE-056C94AC54C0}"/>
              </a:ext>
            </a:extLst>
          </p:cNvPr>
          <p:cNvCxnSpPr>
            <a:cxnSpLocks/>
            <a:stCxn id="20" idx="6"/>
            <a:endCxn id="24" idx="2"/>
          </p:cNvCxnSpPr>
          <p:nvPr/>
        </p:nvCxnSpPr>
        <p:spPr>
          <a:xfrm>
            <a:off x="7352790" y="1623400"/>
            <a:ext cx="832601" cy="6688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63090F07-C5A1-496E-A690-8CB04A1DD5F9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5927493" y="1623400"/>
            <a:ext cx="832601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32EFC3E0-7AC4-4601-BEC9-F8604A75F68A}"/>
              </a:ext>
            </a:extLst>
          </p:cNvPr>
          <p:cNvSpPr/>
          <p:nvPr/>
        </p:nvSpPr>
        <p:spPr>
          <a:xfrm>
            <a:off x="5334797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310EC1D-7B93-4C43-B482-8F1EC7460616}"/>
              </a:ext>
            </a:extLst>
          </p:cNvPr>
          <p:cNvSpPr/>
          <p:nvPr/>
        </p:nvSpPr>
        <p:spPr>
          <a:xfrm>
            <a:off x="8185391" y="1336738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6723FFA-08FC-4B8F-9DA8-E2DE4ED494E9}"/>
                  </a:ext>
                </a:extLst>
              </p:cNvPr>
              <p:cNvSpPr/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6723FFA-08FC-4B8F-9DA8-E2DE4ED49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CF546C7F-0C7D-49EE-8D1E-98525C6C8CE2}"/>
                  </a:ext>
                </a:extLst>
              </p:cNvPr>
              <p:cNvSpPr/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CF546C7F-0C7D-49EE-8D1E-98525C6C8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47DE4E5-27C2-4AA1-B435-1D6CB3EEA388}"/>
                  </a:ext>
                </a:extLst>
              </p:cNvPr>
              <p:cNvSpPr/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47DE4E5-27C2-4AA1-B435-1D6CB3EEA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54F6BB6-2724-4104-8DF0-B4BCC46C6575}"/>
                  </a:ext>
                </a:extLst>
              </p:cNvPr>
              <p:cNvSpPr/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baseline="-250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54F6BB6-2724-4104-8DF0-B4BCC46C6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062879-2857-4B8E-977E-2530E8B16D73}"/>
                  </a:ext>
                </a:extLst>
              </p:cNvPr>
              <p:cNvSpPr/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b="0" dirty="0" smtClean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i="1" baseline="-25000" dirty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A062879-2857-4B8E-977E-2530E8B16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67C73B4-DD3E-4EDC-A774-BCE132D2C0A9}"/>
                  </a:ext>
                </a:extLst>
              </p:cNvPr>
              <p:cNvSpPr/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967C73B4-DD3E-4EDC-A774-BCE132D2C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C45BA5C2-7E58-4C81-AF0D-D7D91E9D2E59}"/>
                  </a:ext>
                </a:extLst>
              </p:cNvPr>
              <p:cNvSpPr/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C45BA5C2-7E58-4C81-AF0D-D7D91E9D2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CBDDD1A-8C2C-413D-9B71-5BCFB1DC3D24}"/>
                  </a:ext>
                </a:extLst>
              </p:cNvPr>
              <p:cNvSpPr/>
              <p:nvPr/>
            </p:nvSpPr>
            <p:spPr>
              <a:xfrm>
                <a:off x="983432" y="2852936"/>
                <a:ext cx="7628339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5CBDDD1A-8C2C-413D-9B71-5BCFB1DC3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852936"/>
                <a:ext cx="7628339" cy="649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BD85964-68C9-4732-8BA9-C3C95215803A}"/>
                  </a:ext>
                </a:extLst>
              </p:cNvPr>
              <p:cNvSpPr/>
              <p:nvPr/>
            </p:nvSpPr>
            <p:spPr>
              <a:xfrm>
                <a:off x="972197" y="3404473"/>
                <a:ext cx="3560590" cy="64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BD85964-68C9-4732-8BA9-C3C952158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97" y="3404473"/>
                <a:ext cx="3560590" cy="649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E8973B39-1C56-4BDD-9BB4-452A3BC0EC48}"/>
                  </a:ext>
                </a:extLst>
              </p:cNvPr>
              <p:cNvSpPr/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E8973B39-1C56-4BDD-9BB4-452A3BC0E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1FD10595-0D40-49BF-9EF7-BECADDC38B56}"/>
                  </a:ext>
                </a:extLst>
              </p:cNvPr>
              <p:cNvSpPr/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1FD10595-0D40-49BF-9EF7-BECADDC38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09770555-1BB5-4F67-84E9-9EA1496C6F30}"/>
                  </a:ext>
                </a:extLst>
              </p:cNvPr>
              <p:cNvSpPr/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09770555-1BB5-4F67-84E9-9EA1496C6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4A702B1-F84A-4960-816C-86B85A4858A5}"/>
                  </a:ext>
                </a:extLst>
              </p:cNvPr>
              <p:cNvSpPr/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84A702B1-F84A-4960-816C-86B85A485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8591016-0497-4DA6-9DFD-853E43CB2FA8}"/>
                  </a:ext>
                </a:extLst>
              </p:cNvPr>
              <p:cNvSpPr/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8591016-0497-4DA6-9DFD-853E43CB2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2AC6D999-92CB-4546-91A8-85E8C0469A3F}"/>
                  </a:ext>
                </a:extLst>
              </p:cNvPr>
              <p:cNvSpPr/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2AC6D999-92CB-4546-91A8-85E8C0469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  <a:blipFill>
                <a:blip r:embed="rId1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C9235EE7-8A52-4BDC-AA86-6DC17EAEAE7A}"/>
                  </a:ext>
                </a:extLst>
              </p:cNvPr>
              <p:cNvSpPr/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C9235EE7-8A52-4BDC-AA86-6DC17EAEA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628DC6D6-E386-4485-9C4B-34CDB1405D76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>
            <a:off x="9530938" y="6153605"/>
            <a:ext cx="478098" cy="3211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4066A00B-BD8D-4287-BF28-B214402A3193}"/>
              </a:ext>
            </a:extLst>
          </p:cNvPr>
          <p:cNvCxnSpPr>
            <a:cxnSpLocks/>
            <a:stCxn id="50" idx="2"/>
            <a:endCxn id="48" idx="0"/>
          </p:cNvCxnSpPr>
          <p:nvPr/>
        </p:nvCxnSpPr>
        <p:spPr>
          <a:xfrm flipH="1">
            <a:off x="10009036" y="6135224"/>
            <a:ext cx="14428" cy="3395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37D7A313-586D-4C7C-B79E-F8F9B5A151D5}"/>
              </a:ext>
            </a:extLst>
          </p:cNvPr>
          <p:cNvCxnSpPr>
            <a:stCxn id="44" idx="2"/>
            <a:endCxn id="50" idx="0"/>
          </p:cNvCxnSpPr>
          <p:nvPr/>
        </p:nvCxnSpPr>
        <p:spPr>
          <a:xfrm>
            <a:off x="10016603" y="5525869"/>
            <a:ext cx="6861" cy="1585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52BB76C5-2AEF-4068-A95B-2622B354D613}"/>
              </a:ext>
            </a:extLst>
          </p:cNvPr>
          <p:cNvCxnSpPr>
            <a:stCxn id="45" idx="2"/>
            <a:endCxn id="44" idx="0"/>
          </p:cNvCxnSpPr>
          <p:nvPr/>
        </p:nvCxnSpPr>
        <p:spPr>
          <a:xfrm>
            <a:off x="9145053" y="4715151"/>
            <a:ext cx="871550" cy="363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84677BA0-DEF3-47F2-A0DE-6218D07D6800}"/>
              </a:ext>
            </a:extLst>
          </p:cNvPr>
          <p:cNvCxnSpPr>
            <a:stCxn id="46" idx="2"/>
            <a:endCxn id="44" idx="0"/>
          </p:cNvCxnSpPr>
          <p:nvPr/>
        </p:nvCxnSpPr>
        <p:spPr>
          <a:xfrm>
            <a:off x="10013957" y="4770214"/>
            <a:ext cx="2646" cy="3084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9D827EE3-47AC-4CAB-B17D-6A32E9CA4C25}"/>
              </a:ext>
            </a:extLst>
          </p:cNvPr>
          <p:cNvCxnSpPr>
            <a:stCxn id="47" idx="2"/>
            <a:endCxn id="44" idx="0"/>
          </p:cNvCxnSpPr>
          <p:nvPr/>
        </p:nvCxnSpPr>
        <p:spPr>
          <a:xfrm flipH="1">
            <a:off x="10016603" y="4683921"/>
            <a:ext cx="866257" cy="3947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CD04A28C-1888-4B79-9BCF-1483428FD098}"/>
              </a:ext>
            </a:extLst>
          </p:cNvPr>
          <p:cNvCxnSpPr>
            <a:cxnSpLocks/>
          </p:cNvCxnSpPr>
          <p:nvPr/>
        </p:nvCxnSpPr>
        <p:spPr>
          <a:xfrm>
            <a:off x="9139230" y="3739990"/>
            <a:ext cx="868904" cy="3959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23A8957B-6929-496E-BD78-0CE27DAA81A0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10013956" y="3761412"/>
            <a:ext cx="1" cy="5580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8563C7DE-9D42-4C88-A174-32874E53927A}"/>
              </a:ext>
            </a:extLst>
          </p:cNvPr>
          <p:cNvCxnSpPr>
            <a:cxnSpLocks/>
          </p:cNvCxnSpPr>
          <p:nvPr/>
        </p:nvCxnSpPr>
        <p:spPr>
          <a:xfrm flipH="1">
            <a:off x="10010780" y="3721131"/>
            <a:ext cx="868904" cy="4271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F60A701-7DB0-42C3-9578-5EDB79A3D047}"/>
                  </a:ext>
                </a:extLst>
              </p:cNvPr>
              <p:cNvSpPr/>
              <p:nvPr/>
            </p:nvSpPr>
            <p:spPr>
              <a:xfrm>
                <a:off x="1775520" y="3933056"/>
                <a:ext cx="2668038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6F60A701-7DB0-42C3-9578-5EDB79A3D0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3933056"/>
                <a:ext cx="2668038" cy="8566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3EF67EE-A24F-4952-B897-8CAC6929EFB6}"/>
                  </a:ext>
                </a:extLst>
              </p:cNvPr>
              <p:cNvSpPr/>
              <p:nvPr/>
            </p:nvSpPr>
            <p:spPr>
              <a:xfrm>
                <a:off x="1803003" y="4651529"/>
                <a:ext cx="2079735" cy="765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33EF67EE-A24F-4952-B897-8CAC6929E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03" y="4651529"/>
                <a:ext cx="2079735" cy="7659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2F787B9F-1944-49AC-9595-78CDEBA27CF1}"/>
                  </a:ext>
                </a:extLst>
              </p:cNvPr>
              <p:cNvSpPr/>
              <p:nvPr/>
            </p:nvSpPr>
            <p:spPr>
              <a:xfrm>
                <a:off x="4307742" y="4564454"/>
                <a:ext cx="1878014" cy="853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2F787B9F-1944-49AC-9595-78CDEBA27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742" y="4564454"/>
                <a:ext cx="1878014" cy="853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94EAEF5-A56D-45C2-B582-2EFFE32456DD}"/>
                  </a:ext>
                </a:extLst>
              </p:cNvPr>
              <p:cNvSpPr/>
              <p:nvPr/>
            </p:nvSpPr>
            <p:spPr>
              <a:xfrm>
                <a:off x="6305196" y="4616244"/>
                <a:ext cx="1713353" cy="706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94EAEF5-A56D-45C2-B582-2EFFE3245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96" y="4616244"/>
                <a:ext cx="1713353" cy="70615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33164196-835C-48D9-894D-C4935F6F168E}"/>
                  </a:ext>
                </a:extLst>
              </p:cNvPr>
              <p:cNvSpPr/>
              <p:nvPr/>
            </p:nvSpPr>
            <p:spPr>
              <a:xfrm>
                <a:off x="4265286" y="4096713"/>
                <a:ext cx="288893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33164196-835C-48D9-894D-C4935F6F1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286" y="4096713"/>
                <a:ext cx="2888932" cy="450764"/>
              </a:xfrm>
              <a:prstGeom prst="rect">
                <a:avLst/>
              </a:prstGeom>
              <a:blipFill>
                <a:blip r:embed="rId2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848440D0-5BD0-4DA8-B81B-DC6210B6FB89}"/>
                  </a:ext>
                </a:extLst>
              </p:cNvPr>
              <p:cNvSpPr/>
              <p:nvPr/>
            </p:nvSpPr>
            <p:spPr>
              <a:xfrm>
                <a:off x="1803003" y="5199995"/>
                <a:ext cx="2615139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848440D0-5BD0-4DA8-B81B-DC6210B6F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03" y="5199995"/>
                <a:ext cx="2615139" cy="8566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6063BB0D-0564-4958-9D9A-CE1302369B2C}"/>
                  </a:ext>
                </a:extLst>
              </p:cNvPr>
              <p:cNvSpPr/>
              <p:nvPr/>
            </p:nvSpPr>
            <p:spPr>
              <a:xfrm>
                <a:off x="4274463" y="5377038"/>
                <a:ext cx="2252091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6063BB0D-0564-4958-9D9A-CE1302369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463" y="5377038"/>
                <a:ext cx="2252091" cy="450764"/>
              </a:xfrm>
              <a:prstGeom prst="rect">
                <a:avLst/>
              </a:prstGeom>
              <a:blipFill>
                <a:blip r:embed="rId26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3701DD4F-3584-4403-B36F-BC27F0D8E80B}"/>
                  </a:ext>
                </a:extLst>
              </p:cNvPr>
              <p:cNvSpPr/>
              <p:nvPr/>
            </p:nvSpPr>
            <p:spPr>
              <a:xfrm>
                <a:off x="1605201" y="5893746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3701DD4F-3584-4403-B36F-BC27F0D8E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201" y="5893746"/>
                <a:ext cx="3260315" cy="8566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A2F1429-EF0A-4EAD-827B-B3E8C7B23C92}"/>
                  </a:ext>
                </a:extLst>
              </p:cNvPr>
              <p:cNvSpPr/>
              <p:nvPr/>
            </p:nvSpPr>
            <p:spPr>
              <a:xfrm>
                <a:off x="4673471" y="6091854"/>
                <a:ext cx="253582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A2F1429-EF0A-4EAD-827B-B3E8C7B23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471" y="6091854"/>
                <a:ext cx="2535822" cy="450764"/>
              </a:xfrm>
              <a:prstGeom prst="rect">
                <a:avLst/>
              </a:prstGeom>
              <a:blipFill>
                <a:blip r:embed="rId2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9AC36D8A-0397-4AD0-92D5-88C745CACEA3}"/>
                  </a:ext>
                </a:extLst>
              </p:cNvPr>
              <p:cNvSpPr/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9AC36D8A-0397-4AD0-92D5-88C745CAC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C7B389DD-097D-4452-9C08-38770F270A58}"/>
                  </a:ext>
                </a:extLst>
              </p:cNvPr>
              <p:cNvSpPr/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C7B389DD-097D-4452-9C08-38770F270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E0C13EE1-D884-4DA7-90BB-0C88AB0B57C0}"/>
              </a:ext>
            </a:extLst>
          </p:cNvPr>
          <p:cNvSpPr txBox="1"/>
          <p:nvPr/>
        </p:nvSpPr>
        <p:spPr>
          <a:xfrm>
            <a:off x="6960096" y="2492896"/>
            <a:ext cx="5085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Backpropagation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Обратное распространение</a:t>
            </a:r>
          </a:p>
        </p:txBody>
      </p:sp>
      <p:sp>
        <p:nvSpPr>
          <p:cNvPr id="7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9981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0" grpId="1"/>
      <p:bldP spid="7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 на Простом Примере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0A70171-AE13-447B-ADCD-5F8A64E3873C}"/>
              </a:ext>
            </a:extLst>
          </p:cNvPr>
          <p:cNvSpPr/>
          <p:nvPr/>
        </p:nvSpPr>
        <p:spPr>
          <a:xfrm>
            <a:off x="2906184" y="1548269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CE778E4-E691-4778-A65E-5AF28C546C4B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3498880" y="1841619"/>
            <a:ext cx="887985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3EEE4B26-CB2E-432A-95AB-75ED71F195EB}"/>
              </a:ext>
            </a:extLst>
          </p:cNvPr>
          <p:cNvSpPr/>
          <p:nvPr/>
        </p:nvSpPr>
        <p:spPr>
          <a:xfrm>
            <a:off x="5812162" y="154827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BA20AB8-D625-460C-A06F-C3EC0718484F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>
            <a:off x="6404858" y="1841620"/>
            <a:ext cx="832601" cy="6688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EA131B1-3A1E-4CF2-B893-B1A3C7F43517}"/>
              </a:ext>
            </a:extLst>
          </p:cNvPr>
          <p:cNvCxnSpPr>
            <a:cxnSpLocks/>
            <a:stCxn id="17" idx="6"/>
            <a:endCxn id="13" idx="2"/>
          </p:cNvCxnSpPr>
          <p:nvPr/>
        </p:nvCxnSpPr>
        <p:spPr>
          <a:xfrm>
            <a:off x="4979561" y="1841620"/>
            <a:ext cx="832601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EDB1778E-6DB9-4628-9004-6ECD78E8E901}"/>
              </a:ext>
            </a:extLst>
          </p:cNvPr>
          <p:cNvSpPr/>
          <p:nvPr/>
        </p:nvSpPr>
        <p:spPr>
          <a:xfrm>
            <a:off x="4386865" y="154827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B185018-A60D-4655-A582-9D5EC8BF413C}"/>
              </a:ext>
            </a:extLst>
          </p:cNvPr>
          <p:cNvSpPr/>
          <p:nvPr/>
        </p:nvSpPr>
        <p:spPr>
          <a:xfrm>
            <a:off x="7237459" y="1554958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CEEB89F-8FE8-4C49-8683-D087B9C7180B}"/>
                  </a:ext>
                </a:extLst>
              </p:cNvPr>
              <p:cNvSpPr/>
              <p:nvPr/>
            </p:nvSpPr>
            <p:spPr>
              <a:xfrm>
                <a:off x="5611001" y="2144739"/>
                <a:ext cx="110113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CEEB89F-8FE8-4C49-8683-D087B9C71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01" y="2144739"/>
                <a:ext cx="1101135" cy="570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6B700A9-7C3F-48D7-AA56-E26A749EF439}"/>
                  </a:ext>
                </a:extLst>
              </p:cNvPr>
              <p:cNvSpPr/>
              <p:nvPr/>
            </p:nvSpPr>
            <p:spPr>
              <a:xfrm>
                <a:off x="7214722" y="2130632"/>
                <a:ext cx="80778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6B700A9-7C3F-48D7-AA56-E26A749EF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722" y="2130632"/>
                <a:ext cx="807785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4A60DDC-0D93-44EF-977A-B58177826B3D}"/>
                  </a:ext>
                </a:extLst>
              </p:cNvPr>
              <p:cNvSpPr/>
              <p:nvPr/>
            </p:nvSpPr>
            <p:spPr>
              <a:xfrm>
                <a:off x="6582746" y="1899800"/>
                <a:ext cx="612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84A60DDC-0D93-44EF-977A-B58177826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746" y="1899800"/>
                <a:ext cx="612667" cy="46166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DC9D408-0934-4DC8-AE4E-96AD2CBCE650}"/>
                  </a:ext>
                </a:extLst>
              </p:cNvPr>
              <p:cNvSpPr/>
              <p:nvPr/>
            </p:nvSpPr>
            <p:spPr>
              <a:xfrm>
                <a:off x="6596729" y="2339725"/>
                <a:ext cx="53251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baseline="-250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DC9D408-0934-4DC8-AE4E-96AD2CBCE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729" y="2339725"/>
                <a:ext cx="532517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FE2A5F64-7E78-4057-8C4E-597779F605AD}"/>
                  </a:ext>
                </a:extLst>
              </p:cNvPr>
              <p:cNvSpPr/>
              <p:nvPr/>
            </p:nvSpPr>
            <p:spPr>
              <a:xfrm>
                <a:off x="8484868" y="160252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FE2A5F64-7E78-4057-8C4E-597779F60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868" y="1602520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6CDCD6F-88EA-47F0-B424-F80C384E3FD3}"/>
                  </a:ext>
                </a:extLst>
              </p:cNvPr>
              <p:cNvSpPr/>
              <p:nvPr/>
            </p:nvSpPr>
            <p:spPr>
              <a:xfrm>
                <a:off x="1305804" y="2646673"/>
                <a:ext cx="2668038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E6CDCD6F-88EA-47F0-B424-F80C384E3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804" y="2646673"/>
                <a:ext cx="2668038" cy="8566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13C41EC-57EA-45CF-8326-6A609742725C}"/>
                  </a:ext>
                </a:extLst>
              </p:cNvPr>
              <p:cNvSpPr/>
              <p:nvPr/>
            </p:nvSpPr>
            <p:spPr>
              <a:xfrm>
                <a:off x="3795570" y="2810330"/>
                <a:ext cx="288893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13C41EC-57EA-45CF-8326-6A6097427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570" y="2810330"/>
                <a:ext cx="2888932" cy="450764"/>
              </a:xfrm>
              <a:prstGeom prst="rect">
                <a:avLst/>
              </a:prstGeom>
              <a:blipFill>
                <a:blip r:embed="rId10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19222E3-22A1-4B53-89C6-A19AB1CE82FB}"/>
                  </a:ext>
                </a:extLst>
              </p:cNvPr>
              <p:cNvSpPr/>
              <p:nvPr/>
            </p:nvSpPr>
            <p:spPr>
              <a:xfrm>
                <a:off x="1354298" y="3303834"/>
                <a:ext cx="2615139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19222E3-22A1-4B53-89C6-A19AB1CE8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298" y="3303834"/>
                <a:ext cx="2615139" cy="8566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1ACEC901-064C-4B94-8733-16A472B488BA}"/>
                  </a:ext>
                </a:extLst>
              </p:cNvPr>
              <p:cNvSpPr/>
              <p:nvPr/>
            </p:nvSpPr>
            <p:spPr>
              <a:xfrm>
                <a:off x="3825758" y="3480877"/>
                <a:ext cx="2252091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1ACEC901-064C-4B94-8733-16A472B4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758" y="3480877"/>
                <a:ext cx="2252091" cy="450764"/>
              </a:xfrm>
              <a:prstGeom prst="rect">
                <a:avLst/>
              </a:prstGeom>
              <a:blipFill>
                <a:blip r:embed="rId12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0A2BE2D-6AC6-45FE-9DA4-7F55944893A9}"/>
                  </a:ext>
                </a:extLst>
              </p:cNvPr>
              <p:cNvSpPr/>
              <p:nvPr/>
            </p:nvSpPr>
            <p:spPr>
              <a:xfrm>
                <a:off x="1192470" y="3956389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0A2BE2D-6AC6-45FE-9DA4-7F5594489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470" y="3956389"/>
                <a:ext cx="3260315" cy="8566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9AA13C4-285D-4A9E-8C94-9115DD68B075}"/>
                  </a:ext>
                </a:extLst>
              </p:cNvPr>
              <p:cNvSpPr/>
              <p:nvPr/>
            </p:nvSpPr>
            <p:spPr>
              <a:xfrm>
                <a:off x="4260740" y="4154497"/>
                <a:ext cx="253582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A9AA13C4-285D-4A9E-8C94-9115DD68B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740" y="4154497"/>
                <a:ext cx="2535822" cy="450764"/>
              </a:xfrm>
              <a:prstGeom prst="rect">
                <a:avLst/>
              </a:prstGeom>
              <a:blipFill>
                <a:blip r:embed="rId1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DEE6EA7-9100-448E-BB48-E1F88217CD3C}"/>
                  </a:ext>
                </a:extLst>
              </p:cNvPr>
              <p:cNvSpPr/>
              <p:nvPr/>
            </p:nvSpPr>
            <p:spPr>
              <a:xfrm>
                <a:off x="3071664" y="4866364"/>
                <a:ext cx="4546950" cy="1760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/>
                                  <m:sup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−1)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/>
                                  <m:sup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/>
                                  <m:sup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′(</m:t>
                                </m:r>
                                <m:sSubSup>
                                  <m:sSubSup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/>
                                  <m:sup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)2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/>
                                  <m:sup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DEE6EA7-9100-448E-BB48-E1F88217C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4866364"/>
                <a:ext cx="4546950" cy="17607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126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1" grpId="0"/>
      <p:bldP spid="22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9073008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Возвращаемся к сложному примеру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F69C1EE-4F00-4C53-A6A5-EF90B963B1D2}"/>
                  </a:ext>
                </a:extLst>
              </p:cNvPr>
              <p:cNvSpPr/>
              <p:nvPr/>
            </p:nvSpPr>
            <p:spPr>
              <a:xfrm>
                <a:off x="6831722" y="1460740"/>
                <a:ext cx="5256584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2F69C1EE-4F00-4C53-A6A5-EF90B963B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722" y="1460740"/>
                <a:ext cx="5256584" cy="6499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27B6A58-DE31-4690-A329-243347F2C1EB}"/>
                  </a:ext>
                </a:extLst>
              </p:cNvPr>
              <p:cNvSpPr/>
              <p:nvPr/>
            </p:nvSpPr>
            <p:spPr>
              <a:xfrm>
                <a:off x="7274299" y="2075030"/>
                <a:ext cx="4926829" cy="1351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baseline="30000" dirty="0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A27B6A58-DE31-4690-A329-243347F2C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299" y="2075030"/>
                <a:ext cx="4926829" cy="13515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EEC2FB4-DD2B-42FB-864D-88E05F6A0C03}"/>
              </a:ext>
            </a:extLst>
          </p:cNvPr>
          <p:cNvSpPr/>
          <p:nvPr/>
        </p:nvSpPr>
        <p:spPr>
          <a:xfrm>
            <a:off x="6004452" y="2478256"/>
            <a:ext cx="1468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Сложно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051A86A-C35C-4FDF-B091-DF6BE6485AC7}"/>
                  </a:ext>
                </a:extLst>
              </p:cNvPr>
              <p:cNvSpPr/>
              <p:nvPr/>
            </p:nvSpPr>
            <p:spPr>
              <a:xfrm>
                <a:off x="6291162" y="1549270"/>
                <a:ext cx="1437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Просто:</a:t>
                </a:r>
                <a14:m>
                  <m:oMath xmlns:m="http://schemas.openxmlformats.org/officeDocument/2006/math"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051A86A-C35C-4FDF-B091-DF6BE6485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162" y="1549270"/>
                <a:ext cx="1437381" cy="523220"/>
              </a:xfrm>
              <a:prstGeom prst="rect">
                <a:avLst/>
              </a:prstGeom>
              <a:blipFill>
                <a:blip r:embed="rId7"/>
                <a:stretch>
                  <a:fillRect l="-8475" t="-10465" r="-211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36F9160-3225-47AF-AB27-DBA481AA7012}"/>
                  </a:ext>
                </a:extLst>
              </p:cNvPr>
              <p:cNvSpPr/>
              <p:nvPr/>
            </p:nvSpPr>
            <p:spPr>
              <a:xfrm>
                <a:off x="4689599" y="3373681"/>
                <a:ext cx="5858500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36F9160-3225-47AF-AB27-DBA481AA7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99" y="3373681"/>
                <a:ext cx="5858500" cy="6499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122C1C9-3FB3-4C3E-BB39-78272FB99AEF}"/>
                  </a:ext>
                </a:extLst>
              </p:cNvPr>
              <p:cNvSpPr/>
              <p:nvPr/>
            </p:nvSpPr>
            <p:spPr>
              <a:xfrm>
                <a:off x="3123471" y="3517450"/>
                <a:ext cx="1437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Просто:</a:t>
                </a:r>
                <a14:m>
                  <m:oMath xmlns:m="http://schemas.openxmlformats.org/officeDocument/2006/math"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5122C1C9-3FB3-4C3E-BB39-78272FB99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471" y="3517450"/>
                <a:ext cx="1437381" cy="523220"/>
              </a:xfrm>
              <a:prstGeom prst="rect">
                <a:avLst/>
              </a:prstGeom>
              <a:blipFill>
                <a:blip r:embed="rId9"/>
                <a:stretch>
                  <a:fillRect l="-8475" t="-10465" r="-211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AC1B49A-B6E0-40D5-8F7D-7985742444A0}"/>
              </a:ext>
            </a:extLst>
          </p:cNvPr>
          <p:cNvSpPr/>
          <p:nvPr/>
        </p:nvSpPr>
        <p:spPr>
          <a:xfrm>
            <a:off x="3062820" y="4102679"/>
            <a:ext cx="1468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Сложно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FE823E6-F5B0-4736-BE1D-85E90C14AEC0}"/>
                  </a:ext>
                </a:extLst>
              </p:cNvPr>
              <p:cNvSpPr/>
              <p:nvPr/>
            </p:nvSpPr>
            <p:spPr>
              <a:xfrm>
                <a:off x="4033939" y="3893151"/>
                <a:ext cx="7628339" cy="1135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800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}=</m:t>
                      </m:r>
                      <m:r>
                        <m:rPr>
                          <m:sty m:val="p"/>
                        </m:rPr>
                        <a:rPr lang="el-GR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BFE823E6-F5B0-4736-BE1D-85E90C14A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939" y="3893151"/>
                <a:ext cx="7628339" cy="11356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BE588AF-04E2-451E-84E0-87DAFF281188}"/>
                  </a:ext>
                </a:extLst>
              </p:cNvPr>
              <p:cNvSpPr/>
              <p:nvPr/>
            </p:nvSpPr>
            <p:spPr>
              <a:xfrm>
                <a:off x="3287426" y="5016522"/>
                <a:ext cx="1437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Просто:</a:t>
                </a:r>
                <a14:m>
                  <m:oMath xmlns:m="http://schemas.openxmlformats.org/officeDocument/2006/math">
                    <m:r>
                      <a:rPr lang="ru-RU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ABE588AF-04E2-451E-84E0-87DAFF281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26" y="5016522"/>
                <a:ext cx="1437381" cy="523220"/>
              </a:xfrm>
              <a:prstGeom prst="rect">
                <a:avLst/>
              </a:prstGeom>
              <a:blipFill>
                <a:blip r:embed="rId11"/>
                <a:stretch>
                  <a:fillRect l="-8475" t="-11628" r="-2119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DEBCE8EB-EA3C-46CD-81C4-87E346FCCF01}"/>
              </a:ext>
            </a:extLst>
          </p:cNvPr>
          <p:cNvSpPr/>
          <p:nvPr/>
        </p:nvSpPr>
        <p:spPr>
          <a:xfrm>
            <a:off x="3213467" y="6050637"/>
            <a:ext cx="1468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Сложно</a:t>
            </a:r>
            <a:r>
              <a:rPr lang="en-US" sz="2800" dirty="0">
                <a:solidFill>
                  <a:schemeClr val="bg1"/>
                </a:solidFill>
              </a:rPr>
              <a:t>: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24AC426-F6E2-4204-9A1F-73043F852FB5}"/>
                  </a:ext>
                </a:extLst>
              </p:cNvPr>
              <p:cNvSpPr/>
              <p:nvPr/>
            </p:nvSpPr>
            <p:spPr>
              <a:xfrm>
                <a:off x="4724807" y="4811742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24AC426-F6E2-4204-9A1F-73043F852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807" y="4811742"/>
                <a:ext cx="3260315" cy="8566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4911698-0978-4703-8C5E-B0A416F52144}"/>
                  </a:ext>
                </a:extLst>
              </p:cNvPr>
              <p:cNvSpPr/>
              <p:nvPr/>
            </p:nvSpPr>
            <p:spPr>
              <a:xfrm>
                <a:off x="4755306" y="5816922"/>
                <a:ext cx="375141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baseline="-25000" dirty="0">
                                  <a:solidFill>
                                    <a:schemeClr val="bg1"/>
                                  </a:solidFill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64911698-0978-4703-8C5E-B0A416F52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306" y="5816922"/>
                <a:ext cx="3751412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4A9AB9E-C2C7-4AED-8F68-326AD2B011E4}"/>
                  </a:ext>
                </a:extLst>
              </p:cNvPr>
              <p:cNvSpPr/>
              <p:nvPr/>
            </p:nvSpPr>
            <p:spPr>
              <a:xfrm>
                <a:off x="8138395" y="5286622"/>
                <a:ext cx="38448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О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3200" b="0" i="1" baseline="-2500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𝐽𝐾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…,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3200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E4A9AB9E-C2C7-4AED-8F68-326AD2B01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395" y="5286622"/>
                <a:ext cx="3844835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219AC52-0E36-4B53-8E6E-C154FCBBD1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3580" y="972877"/>
            <a:ext cx="3374176" cy="35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344A29-0298-4BA4-A5FD-644498A52649}"/>
                  </a:ext>
                </a:extLst>
              </p:cNvPr>
              <p:cNvSpPr/>
              <p:nvPr/>
            </p:nvSpPr>
            <p:spPr>
              <a:xfrm>
                <a:off x="896115" y="1640182"/>
                <a:ext cx="1527982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3200" b="1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21344A29-0298-4BA4-A5FD-644498A52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5" y="1640182"/>
                <a:ext cx="1527982" cy="684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480FF1-2E3C-4BFC-9433-3220ADBCD2F7}"/>
                  </a:ext>
                </a:extLst>
              </p:cNvPr>
              <p:cNvSpPr/>
              <p:nvPr/>
            </p:nvSpPr>
            <p:spPr>
              <a:xfrm>
                <a:off x="2927648" y="1650166"/>
                <a:ext cx="5179495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𝒐𝒍𝒅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C480FF1-2E3C-4BFC-9433-3220ADBCD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650166"/>
                <a:ext cx="5179495" cy="68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AA2A43C-66FB-4A5F-B7FC-25CDEAB4532E}"/>
                  </a:ext>
                </a:extLst>
              </p:cNvPr>
              <p:cNvSpPr/>
              <p:nvPr/>
            </p:nvSpPr>
            <p:spPr>
              <a:xfrm>
                <a:off x="8472264" y="1772816"/>
                <a:ext cx="308821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– learning rate </a:t>
                </a:r>
                <a:endParaRPr lang="ru-RU" sz="2800" dirty="0">
                  <a:solidFill>
                    <a:schemeClr val="bg1"/>
                  </a:solidFill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</a:rPr>
                  <a:t>Скорость обучения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EAA2A43C-66FB-4A5F-B7FC-25CDEAB45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1772816"/>
                <a:ext cx="3088218" cy="954107"/>
              </a:xfrm>
              <a:prstGeom prst="rect">
                <a:avLst/>
              </a:prstGeom>
              <a:blipFill>
                <a:blip r:embed="rId6"/>
                <a:stretch>
                  <a:fillRect l="-4150" t="-6410" r="-2964"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A12121A6-86B5-4E7A-B79F-6854C9EB552D}"/>
              </a:ext>
            </a:extLst>
          </p:cNvPr>
          <p:cNvSpPr/>
          <p:nvPr/>
        </p:nvSpPr>
        <p:spPr>
          <a:xfrm rot="552537">
            <a:off x="3182904" y="3044518"/>
            <a:ext cx="4913019" cy="3251058"/>
          </a:xfrm>
          <a:custGeom>
            <a:avLst/>
            <a:gdLst>
              <a:gd name="connsiteX0" fmla="*/ 2801566 w 2801566"/>
              <a:gd name="connsiteY0" fmla="*/ 389106 h 2720601"/>
              <a:gd name="connsiteX1" fmla="*/ 2655651 w 2801566"/>
              <a:gd name="connsiteY1" fmla="*/ 1780161 h 2720601"/>
              <a:gd name="connsiteX2" fmla="*/ 2023353 w 2801566"/>
              <a:gd name="connsiteY2" fmla="*/ 1332689 h 2720601"/>
              <a:gd name="connsiteX3" fmla="*/ 1673157 w 2801566"/>
              <a:gd name="connsiteY3" fmla="*/ 2130357 h 2720601"/>
              <a:gd name="connsiteX4" fmla="*/ 1264596 w 2801566"/>
              <a:gd name="connsiteY4" fmla="*/ 1828800 h 2720601"/>
              <a:gd name="connsiteX5" fmla="*/ 846306 w 2801566"/>
              <a:gd name="connsiteY5" fmla="*/ 2665378 h 2720601"/>
              <a:gd name="connsiteX6" fmla="*/ 0 w 2801566"/>
              <a:gd name="connsiteY6" fmla="*/ 0 h 272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1566" h="2720601">
                <a:moveTo>
                  <a:pt x="2801566" y="389106"/>
                </a:moveTo>
                <a:cubicBezTo>
                  <a:pt x="2793459" y="1006001"/>
                  <a:pt x="2785353" y="1622897"/>
                  <a:pt x="2655651" y="1780161"/>
                </a:cubicBezTo>
                <a:cubicBezTo>
                  <a:pt x="2525949" y="1937425"/>
                  <a:pt x="2187102" y="1274323"/>
                  <a:pt x="2023353" y="1332689"/>
                </a:cubicBezTo>
                <a:cubicBezTo>
                  <a:pt x="1859604" y="1391055"/>
                  <a:pt x="1799616" y="2047672"/>
                  <a:pt x="1673157" y="2130357"/>
                </a:cubicBezTo>
                <a:cubicBezTo>
                  <a:pt x="1546697" y="2213042"/>
                  <a:pt x="1402404" y="1739630"/>
                  <a:pt x="1264596" y="1828800"/>
                </a:cubicBezTo>
                <a:cubicBezTo>
                  <a:pt x="1126788" y="1917970"/>
                  <a:pt x="1057072" y="2970178"/>
                  <a:pt x="846306" y="2665378"/>
                </a:cubicBezTo>
                <a:cubicBezTo>
                  <a:pt x="635540" y="2360578"/>
                  <a:pt x="317770" y="1180289"/>
                  <a:pt x="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CE3ABE08-A60F-40BF-B258-F16C58ADEC13}"/>
              </a:ext>
            </a:extLst>
          </p:cNvPr>
          <p:cNvCxnSpPr>
            <a:cxnSpLocks/>
          </p:cNvCxnSpPr>
          <p:nvPr/>
        </p:nvCxnSpPr>
        <p:spPr>
          <a:xfrm>
            <a:off x="3654724" y="4281536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B1D93AF-0AD1-471D-9EF6-0F78E2908282}"/>
              </a:ext>
            </a:extLst>
          </p:cNvPr>
          <p:cNvCxnSpPr>
            <a:cxnSpLocks/>
          </p:cNvCxnSpPr>
          <p:nvPr/>
        </p:nvCxnSpPr>
        <p:spPr>
          <a:xfrm>
            <a:off x="3990351" y="5118986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DED81C4F-276D-4816-83C7-89C306BB50B0}"/>
              </a:ext>
            </a:extLst>
          </p:cNvPr>
          <p:cNvSpPr/>
          <p:nvPr/>
        </p:nvSpPr>
        <p:spPr>
          <a:xfrm>
            <a:off x="3977885" y="5118986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60147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11458 0.0317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3" grpId="0"/>
      <p:bldP spid="22" grpId="0" animBg="1"/>
      <p:bldP spid="25" grpId="0" animBg="1"/>
      <p:bldP spid="25" grpId="1" animBg="1"/>
      <p:bldP spid="25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360" y="895533"/>
            <a:ext cx="11953328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(Стохастический)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71820F-3419-4AF9-BAD5-3D22F79CC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73" y="1583044"/>
            <a:ext cx="3676364" cy="3676364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02B310E-4E96-4A4A-A389-084262191F95}"/>
              </a:ext>
            </a:extLst>
          </p:cNvPr>
          <p:cNvCxnSpPr>
            <a:cxnSpLocks/>
          </p:cNvCxnSpPr>
          <p:nvPr/>
        </p:nvCxnSpPr>
        <p:spPr>
          <a:xfrm>
            <a:off x="5478401" y="2080972"/>
            <a:ext cx="12449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23988BA-FBD9-4983-90AD-7FB89B8837CF}"/>
              </a:ext>
            </a:extLst>
          </p:cNvPr>
          <p:cNvCxnSpPr/>
          <p:nvPr/>
        </p:nvCxnSpPr>
        <p:spPr>
          <a:xfrm>
            <a:off x="5631731" y="3379745"/>
            <a:ext cx="115212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7F80CEC-9104-419C-98B4-CABFFE31B898}"/>
              </a:ext>
            </a:extLst>
          </p:cNvPr>
          <p:cNvCxnSpPr/>
          <p:nvPr/>
        </p:nvCxnSpPr>
        <p:spPr>
          <a:xfrm>
            <a:off x="5571247" y="4549175"/>
            <a:ext cx="115212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1933FA-1047-4387-9981-14506EDED1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" t="13711" r="-336" b="56909"/>
          <a:stretch/>
        </p:blipFill>
        <p:spPr>
          <a:xfrm>
            <a:off x="6783859" y="2769740"/>
            <a:ext cx="3676364" cy="10801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4A9E9B-C43C-4A00-98BA-BA86F7C1F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089"/>
          <a:stretch/>
        </p:blipFill>
        <p:spPr>
          <a:xfrm>
            <a:off x="6795019" y="4010356"/>
            <a:ext cx="3676364" cy="10628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27D716-DEC8-480E-BEBF-658A2AE73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04" b="47115"/>
          <a:stretch/>
        </p:blipFill>
        <p:spPr>
          <a:xfrm>
            <a:off x="6723375" y="1586434"/>
            <a:ext cx="3676364" cy="1080117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C54A777-6431-41AF-8859-1029414FF904}"/>
              </a:ext>
            </a:extLst>
          </p:cNvPr>
          <p:cNvSpPr/>
          <p:nvPr/>
        </p:nvSpPr>
        <p:spPr>
          <a:xfrm>
            <a:off x="2259371" y="5259408"/>
            <a:ext cx="2617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Исходная выборка</a:t>
            </a:r>
            <a:endParaRPr lang="ru-RU" sz="2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A2596BD-F9FB-44E2-94C6-74061B243B1A}"/>
              </a:ext>
            </a:extLst>
          </p:cNvPr>
          <p:cNvSpPr/>
          <p:nvPr/>
        </p:nvSpPr>
        <p:spPr>
          <a:xfrm>
            <a:off x="7562721" y="5191807"/>
            <a:ext cx="3178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mini batch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  <a:r>
              <a:rPr lang="ru-RU" sz="2400" dirty="0" err="1">
                <a:solidFill>
                  <a:schemeClr val="bg1"/>
                </a:solidFill>
              </a:rPr>
              <a:t>подвыборка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1A765B9-04AC-4B31-861A-0CCB41C7DBC7}"/>
                  </a:ext>
                </a:extLst>
              </p:cNvPr>
              <p:cNvSpPr/>
              <p:nvPr/>
            </p:nvSpPr>
            <p:spPr>
              <a:xfrm>
                <a:off x="1578442" y="5484405"/>
                <a:ext cx="8106578" cy="684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𝒎𝒊𝒏𝒊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𝒃𝒂𝒕𝒄𝒉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𝒎𝒊𝒏𝒊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𝒃𝒂𝒕𝒄𝒉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E1A765B9-04AC-4B31-861A-0CCB41C7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42" y="5484405"/>
                <a:ext cx="8106578" cy="68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A84F584-98D5-4BD7-A916-3EFA4E12C574}"/>
              </a:ext>
            </a:extLst>
          </p:cNvPr>
          <p:cNvCxnSpPr/>
          <p:nvPr/>
        </p:nvCxnSpPr>
        <p:spPr>
          <a:xfrm>
            <a:off x="2259371" y="6473250"/>
            <a:ext cx="3071102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D8BA73E4-EB9B-4972-865F-C1D9BB0F8245}"/>
              </a:ext>
            </a:extLst>
          </p:cNvPr>
          <p:cNvSpPr/>
          <p:nvPr/>
        </p:nvSpPr>
        <p:spPr>
          <a:xfrm>
            <a:off x="6096000" y="6161752"/>
            <a:ext cx="3589020" cy="543008"/>
          </a:xfrm>
          <a:custGeom>
            <a:avLst/>
            <a:gdLst>
              <a:gd name="connsiteX0" fmla="*/ 0 w 3589020"/>
              <a:gd name="connsiteY0" fmla="*/ 427148 h 543008"/>
              <a:gd name="connsiteX1" fmla="*/ 944880 w 3589020"/>
              <a:gd name="connsiteY1" fmla="*/ 428 h 543008"/>
              <a:gd name="connsiteX2" fmla="*/ 1417320 w 3589020"/>
              <a:gd name="connsiteY2" fmla="*/ 495728 h 543008"/>
              <a:gd name="connsiteX3" fmla="*/ 2247900 w 3589020"/>
              <a:gd name="connsiteY3" fmla="*/ 129968 h 543008"/>
              <a:gd name="connsiteX4" fmla="*/ 2994660 w 3589020"/>
              <a:gd name="connsiteY4" fmla="*/ 541448 h 543008"/>
              <a:gd name="connsiteX5" fmla="*/ 3589020 w 3589020"/>
              <a:gd name="connsiteY5" fmla="*/ 267128 h 54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89020" h="543008">
                <a:moveTo>
                  <a:pt x="0" y="427148"/>
                </a:moveTo>
                <a:cubicBezTo>
                  <a:pt x="354330" y="208073"/>
                  <a:pt x="708660" y="-11002"/>
                  <a:pt x="944880" y="428"/>
                </a:cubicBezTo>
                <a:cubicBezTo>
                  <a:pt x="1181100" y="11858"/>
                  <a:pt x="1200150" y="474138"/>
                  <a:pt x="1417320" y="495728"/>
                </a:cubicBezTo>
                <a:cubicBezTo>
                  <a:pt x="1634490" y="517318"/>
                  <a:pt x="1985010" y="122348"/>
                  <a:pt x="2247900" y="129968"/>
                </a:cubicBezTo>
                <a:cubicBezTo>
                  <a:pt x="2510790" y="137588"/>
                  <a:pt x="2771140" y="518588"/>
                  <a:pt x="2994660" y="541448"/>
                </a:cubicBezTo>
                <a:cubicBezTo>
                  <a:pt x="3218180" y="564308"/>
                  <a:pt x="3417570" y="329358"/>
                  <a:pt x="3589020" y="267128"/>
                </a:cubicBezTo>
              </a:path>
            </a:pathLst>
          </a:cu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A28DDC77-219D-424E-965C-04BEEB444DD4}"/>
              </a:ext>
            </a:extLst>
          </p:cNvPr>
          <p:cNvSpPr txBox="1">
            <a:spLocks/>
          </p:cNvSpPr>
          <p:nvPr/>
        </p:nvSpPr>
        <p:spPr>
          <a:xfrm>
            <a:off x="1919536" y="896090"/>
            <a:ext cx="995151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3355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  <p:bldP spid="22" grpId="0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CA5E2F4-7295-4F38-B39A-A628D0D21C6E}"/>
              </a:ext>
            </a:extLst>
          </p:cNvPr>
          <p:cNvSpPr txBox="1">
            <a:spLocks/>
          </p:cNvSpPr>
          <p:nvPr/>
        </p:nvSpPr>
        <p:spPr>
          <a:xfrm>
            <a:off x="623392" y="896090"/>
            <a:ext cx="1124765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Оптимизация: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(Стохастический)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28A286-82D8-4FC4-82B8-7CF9422D28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83" t="12315" r="2923" b="4000"/>
          <a:stretch/>
        </p:blipFill>
        <p:spPr>
          <a:xfrm>
            <a:off x="1476687" y="1653901"/>
            <a:ext cx="9238625" cy="5066343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F442B76-285F-4A75-8199-30B53DFF3287}"/>
              </a:ext>
            </a:extLst>
          </p:cNvPr>
          <p:cNvCxnSpPr/>
          <p:nvPr/>
        </p:nvCxnSpPr>
        <p:spPr>
          <a:xfrm flipH="1">
            <a:off x="6032806" y="3124414"/>
            <a:ext cx="1341590" cy="151216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32947298-4CE0-420F-93A0-BBB28E3163D7}"/>
              </a:ext>
            </a:extLst>
          </p:cNvPr>
          <p:cNvSpPr/>
          <p:nvPr/>
        </p:nvSpPr>
        <p:spPr>
          <a:xfrm>
            <a:off x="5942065" y="3143036"/>
            <a:ext cx="1235413" cy="1533287"/>
          </a:xfrm>
          <a:custGeom>
            <a:avLst/>
            <a:gdLst>
              <a:gd name="connsiteX0" fmla="*/ 1235413 w 1235413"/>
              <a:gd name="connsiteY0" fmla="*/ 0 h 1533287"/>
              <a:gd name="connsiteX1" fmla="*/ 330740 w 1235413"/>
              <a:gd name="connsiteY1" fmla="*/ 428017 h 1533287"/>
              <a:gd name="connsiteX2" fmla="*/ 1050587 w 1235413"/>
              <a:gd name="connsiteY2" fmla="*/ 1206230 h 1533287"/>
              <a:gd name="connsiteX3" fmla="*/ 0 w 1235413"/>
              <a:gd name="connsiteY3" fmla="*/ 1517515 h 153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413" h="1533287">
                <a:moveTo>
                  <a:pt x="1235413" y="0"/>
                </a:moveTo>
                <a:cubicBezTo>
                  <a:pt x="798478" y="113489"/>
                  <a:pt x="361544" y="226979"/>
                  <a:pt x="330740" y="428017"/>
                </a:cubicBezTo>
                <a:cubicBezTo>
                  <a:pt x="299936" y="629055"/>
                  <a:pt x="1105710" y="1024647"/>
                  <a:pt x="1050587" y="1206230"/>
                </a:cubicBezTo>
                <a:cubicBezTo>
                  <a:pt x="995464" y="1387813"/>
                  <a:pt x="170234" y="1592094"/>
                  <a:pt x="0" y="1517515"/>
                </a:cubicBezTo>
              </a:path>
            </a:pathLst>
          </a:custGeom>
          <a:noFill/>
          <a:ln w="57150">
            <a:solidFill>
              <a:srgbClr val="272827"/>
            </a:solidFill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42579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980728"/>
            <a:ext cx="11953328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Общая Идеология Создания Нейронных Сетей в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4428" y="3370206"/>
            <a:ext cx="2232248" cy="6480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Предобработка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392522" y="2996952"/>
            <a:ext cx="1656184" cy="13681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Слой нейронной сети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204012" y="3191423"/>
            <a:ext cx="1656184" cy="7920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Еще слои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0323532" y="3335439"/>
            <a:ext cx="1512168" cy="64807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Ответ</a:t>
            </a:r>
          </a:p>
        </p:txBody>
      </p:sp>
      <p:sp>
        <p:nvSpPr>
          <p:cNvPr id="13" name="Стрелка вправо 12"/>
          <p:cNvSpPr/>
          <p:nvPr/>
        </p:nvSpPr>
        <p:spPr>
          <a:xfrm>
            <a:off x="2760863" y="3501008"/>
            <a:ext cx="504056" cy="288032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Стрелка вправо 30"/>
          <p:cNvSpPr/>
          <p:nvPr/>
        </p:nvSpPr>
        <p:spPr>
          <a:xfrm>
            <a:off x="5303912" y="3484458"/>
            <a:ext cx="504056" cy="288032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трелка вправо 31"/>
          <p:cNvSpPr/>
          <p:nvPr/>
        </p:nvSpPr>
        <p:spPr>
          <a:xfrm>
            <a:off x="9624392" y="3501008"/>
            <a:ext cx="504056" cy="288032"/>
          </a:xfrm>
          <a:prstGeom prst="right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9CF0A6-4AEE-4813-B664-98DECE6D2FEE}"/>
              </a:ext>
            </a:extLst>
          </p:cNvPr>
          <p:cNvSpPr txBox="1"/>
          <p:nvPr/>
        </p:nvSpPr>
        <p:spPr>
          <a:xfrm>
            <a:off x="8328248" y="3068960"/>
            <a:ext cx="1008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09796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6" grpId="0" animBg="1"/>
      <p:bldP spid="9" grpId="0" animBg="1"/>
      <p:bldP spid="10" grpId="0" animBg="1"/>
      <p:bldP spid="13" grpId="0" animBg="1"/>
      <p:bldP spid="31" grpId="0" animBg="1"/>
      <p:bldP spid="32" grpId="0" animBg="1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9456" y="895533"/>
            <a:ext cx="864096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Два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API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для создания сетей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2348880"/>
            <a:ext cx="5724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tf.keras.models.Sequential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335360" y="1484784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335360" y="1844824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models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A2A43C-66FB-4A5F-B7FC-25CDEAB4532E}"/>
              </a:ext>
            </a:extLst>
          </p:cNvPr>
          <p:cNvSpPr/>
          <p:nvPr/>
        </p:nvSpPr>
        <p:spPr>
          <a:xfrm>
            <a:off x="7968208" y="2348880"/>
            <a:ext cx="3584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Sequential API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A2A43C-66FB-4A5F-B7FC-25CDEAB4532E}"/>
              </a:ext>
            </a:extLst>
          </p:cNvPr>
          <p:cNvSpPr/>
          <p:nvPr/>
        </p:nvSpPr>
        <p:spPr>
          <a:xfrm>
            <a:off x="8472264" y="4221088"/>
            <a:ext cx="35092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Functional API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2708920"/>
            <a:ext cx="770485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>
              <a:spcAft>
                <a:spcPts val="600"/>
              </a:spcAft>
            </a:pP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63760" y="4365104"/>
            <a:ext cx="6340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tf.keras.Input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(shape = 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63760" y="4725144"/>
            <a:ext cx="5570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Flattened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63760" y="5013176"/>
            <a:ext cx="911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Dense1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Flattened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63760" y="5373216"/>
            <a:ext cx="8648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Dense2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63760" y="5733256"/>
            <a:ext cx="5262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Output = 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Dense2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63760" y="6093296"/>
            <a:ext cx="895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keras.Model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inputs = Input, outputs = Output 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752184" y="486916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79376" y="450912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479376" y="486916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479376" y="522920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7752184" y="522920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4439816" y="5589240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endParaRPr lang="en-US" sz="4000" b="1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6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8" grpId="0"/>
      <p:bldP spid="19" grpId="0"/>
      <p:bldP spid="20" grpId="0"/>
      <p:bldP spid="21" grpId="0"/>
      <p:bldP spid="3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4" grpId="0"/>
      <p:bldP spid="35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Обучение Нейронной Сети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58922B-9F3E-4E6D-8863-0A60797F5F6E}"/>
              </a:ext>
            </a:extLst>
          </p:cNvPr>
          <p:cNvSpPr/>
          <p:nvPr/>
        </p:nvSpPr>
        <p:spPr>
          <a:xfrm>
            <a:off x="184528" y="1660159"/>
            <a:ext cx="11665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</a:t>
            </a:r>
            <a:r>
              <a:rPr lang="tr-TR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optimizer=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SDG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loss=tf.keras.losses.SparseCategoricalCrossentropy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13FB13-193F-4427-8C71-F812B0116924}"/>
              </a:ext>
            </a:extLst>
          </p:cNvPr>
          <p:cNvSpPr/>
          <p:nvPr/>
        </p:nvSpPr>
        <p:spPr>
          <a:xfrm>
            <a:off x="443372" y="4048016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Optimizer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Таким образом модель обновляется на основе данных, которые она видит, и функции потерь.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FEC2471-98F3-4CCC-974B-1E4A8334F488}"/>
              </a:ext>
            </a:extLst>
          </p:cNvPr>
          <p:cNvSpPr/>
          <p:nvPr/>
        </p:nvSpPr>
        <p:spPr>
          <a:xfrm>
            <a:off x="544568" y="2690335"/>
            <a:ext cx="11305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 function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измеряет, насколько точна модель во время обучения. Необходимо минимизировать эту функцию, чтобы «направить» модель в правильном направлении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1010C8E-7EB0-4B63-B628-C4FF7AEE313A}"/>
              </a:ext>
            </a:extLst>
          </p:cNvPr>
          <p:cNvSpPr/>
          <p:nvPr/>
        </p:nvSpPr>
        <p:spPr>
          <a:xfrm>
            <a:off x="475010" y="5189646"/>
            <a:ext cx="11305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Metrics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—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Используется для контроля этапов обучения и тестирования. В примере используется точность - доля правильно классифицированных изображений.</a:t>
            </a:r>
            <a:endParaRPr lang="en-US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3774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Dense Neural Networks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244312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764704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Loss function 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77D13-CC6B-4427-A9C7-A20003A7D284}"/>
                  </a:ext>
                </a:extLst>
              </p:cNvPr>
              <p:cNvSpPr txBox="1"/>
              <p:nvPr/>
            </p:nvSpPr>
            <p:spPr>
              <a:xfrm>
                <a:off x="479376" y="1412776"/>
                <a:ext cx="3321487" cy="75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𝑌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77D13-CC6B-4427-A9C7-A20003A7D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412776"/>
                <a:ext cx="3321487" cy="75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129EF17-1EBA-4956-A8AE-EFBE6C382CEA}"/>
                  </a:ext>
                </a:extLst>
              </p:cNvPr>
              <p:cNvSpPr/>
              <p:nvPr/>
            </p:nvSpPr>
            <p:spPr>
              <a:xfrm>
                <a:off x="-169967" y="2132856"/>
                <a:ext cx="8495082" cy="974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𝐵𝐶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𝑌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𝑌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[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</m:e>
                      </m:nary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log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129EF17-1EBA-4956-A8AE-EFBE6C382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967" y="2132856"/>
                <a:ext cx="8495082" cy="974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68C7C57-040B-4347-9E7A-71B547CB2BF7}"/>
              </a:ext>
            </a:extLst>
          </p:cNvPr>
          <p:cNvSpPr/>
          <p:nvPr/>
        </p:nvSpPr>
        <p:spPr>
          <a:xfrm>
            <a:off x="8620198" y="1628800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Mean Square Error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9703BC-1CF1-4463-AF13-C1692C1292DC}"/>
              </a:ext>
            </a:extLst>
          </p:cNvPr>
          <p:cNvSpPr/>
          <p:nvPr/>
        </p:nvSpPr>
        <p:spPr>
          <a:xfrm>
            <a:off x="8182961" y="2348880"/>
            <a:ext cx="403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Binary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26F01C-A92B-4EFE-A809-A8AEF5B14B41}"/>
                  </a:ext>
                </a:extLst>
              </p:cNvPr>
              <p:cNvSpPr/>
              <p:nvPr/>
            </p:nvSpPr>
            <p:spPr>
              <a:xfrm>
                <a:off x="-156925" y="3081903"/>
                <a:ext cx="5678799" cy="1306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𝐶𝐶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26F01C-A92B-4EFE-A809-A8AEF5B14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925" y="3081903"/>
                <a:ext cx="5678799" cy="13063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14AD1C-2DE5-44BE-AF84-6C0F8AC87EE8}"/>
              </a:ext>
            </a:extLst>
          </p:cNvPr>
          <p:cNvSpPr/>
          <p:nvPr/>
        </p:nvSpPr>
        <p:spPr>
          <a:xfrm>
            <a:off x="7176120" y="3356992"/>
            <a:ext cx="4893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Categorical Cross-Entropy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4FEE0ED2-6E49-4A73-A029-6861CCF6F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648944"/>
              </p:ext>
            </p:extLst>
          </p:nvPr>
        </p:nvGraphicFramePr>
        <p:xfrm>
          <a:off x="5591944" y="4437112"/>
          <a:ext cx="1872000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8979941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6676466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43939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4320D83-A998-412A-BBBB-0E0AFA6BD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2658"/>
              </p:ext>
            </p:extLst>
          </p:nvPr>
        </p:nvGraphicFramePr>
        <p:xfrm>
          <a:off x="7994144" y="4437112"/>
          <a:ext cx="524192" cy="18542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524192">
                  <a:extLst>
                    <a:ext uri="{9D8B030D-6E8A-4147-A177-3AD203B41FA5}">
                      <a16:colId xmlns:a16="http://schemas.microsoft.com/office/drawing/2014/main" val="3610639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4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3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26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884782"/>
                  </a:ext>
                </a:extLst>
              </a:tr>
            </a:tbl>
          </a:graphicData>
        </a:graphic>
      </p:graphicFrame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514AD1C-2DE5-44BE-AF84-6C0F8AC87EE8}"/>
              </a:ext>
            </a:extLst>
          </p:cNvPr>
          <p:cNvSpPr/>
          <p:nvPr/>
        </p:nvSpPr>
        <p:spPr>
          <a:xfrm>
            <a:off x="335360" y="4437112"/>
            <a:ext cx="3785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514AD1C-2DE5-44BE-AF84-6C0F8AC87EE8}"/>
              </a:ext>
            </a:extLst>
          </p:cNvPr>
          <p:cNvSpPr/>
          <p:nvPr/>
        </p:nvSpPr>
        <p:spPr>
          <a:xfrm>
            <a:off x="2063552" y="5157192"/>
            <a:ext cx="2278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{1,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2,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3,</a:t>
            </a:r>
            <a:r>
              <a:rPr lang="ru-RU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4}</a:t>
            </a:r>
          </a:p>
        </p:txBody>
      </p:sp>
      <p:sp>
        <p:nvSpPr>
          <p:cNvPr id="3" name="Стрелка вправо 2"/>
          <p:cNvSpPr/>
          <p:nvPr/>
        </p:nvSpPr>
        <p:spPr>
          <a:xfrm>
            <a:off x="4511824" y="5301208"/>
            <a:ext cx="7920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83432" y="6273225"/>
            <a:ext cx="10444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https://www.tensorflow.org/api_docs/python/tf/keras/losses</a:t>
            </a:r>
          </a:p>
        </p:txBody>
      </p:sp>
    </p:spTree>
    <p:extLst>
      <p:ext uri="{BB962C8B-B14F-4D97-AF65-F5344CB8AC3E}">
        <p14:creationId xmlns:p14="http://schemas.microsoft.com/office/powerpoint/2010/main" val="252831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3" grpId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3D5C045-34AC-4899-BBB1-2667E5CC7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" t="1276" r="578" b="2847"/>
          <a:stretch/>
        </p:blipFill>
        <p:spPr bwMode="auto">
          <a:xfrm>
            <a:off x="119336" y="1723272"/>
            <a:ext cx="12189122" cy="3704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EA269E9-74EA-44A0-B7F0-1A4FC7E79588}"/>
              </a:ext>
            </a:extLst>
          </p:cNvPr>
          <p:cNvSpPr/>
          <p:nvPr/>
        </p:nvSpPr>
        <p:spPr>
          <a:xfrm>
            <a:off x="2639616" y="5688399"/>
            <a:ext cx="7488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https</a:t>
            </a:r>
            <a:r>
              <a:rPr lang="en-US" sz="2800">
                <a:solidFill>
                  <a:srgbClr val="FFFFFF"/>
                </a:solidFill>
              </a:rPr>
              <a:t>://en.wikipedia.org/wiki/Confusion_matrix</a:t>
            </a:r>
            <a:endParaRPr lang="ru-RU" sz="2800" dirty="0">
              <a:solidFill>
                <a:srgbClr val="FFFFFF"/>
              </a:solidFill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83432" y="6165304"/>
            <a:ext cx="106873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https://www.tensorflow.org/api_docs/python/tf/keras/metrics</a:t>
            </a:r>
          </a:p>
        </p:txBody>
      </p:sp>
    </p:spTree>
    <p:extLst>
      <p:ext uri="{BB962C8B-B14F-4D97-AF65-F5344CB8AC3E}">
        <p14:creationId xmlns:p14="http://schemas.microsoft.com/office/powerpoint/2010/main" val="242737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Metric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623392" y="1628800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Закон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Гудхарта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metrics of scientific evaluation are bound to be abused. Goodhart's law (named after the British economist who may have been the first to announce it) states that when a feature of the economy is picked as an indicator of the economy, then </a:t>
            </a:r>
            <a:r>
              <a:rPr lang="en-US" sz="2400" i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inexorably 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ceases to function as that indicator because people start to game it.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03852B-820D-4C66-8A28-D610809FFDF2}"/>
              </a:ext>
            </a:extLst>
          </p:cNvPr>
          <p:cNvSpPr/>
          <p:nvPr/>
        </p:nvSpPr>
        <p:spPr>
          <a:xfrm>
            <a:off x="551384" y="4149080"/>
            <a:ext cx="11089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en-US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основывается (допустим) на Лайках, комментариях и прочем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Создатели видео просят делать это все (активизировал пассивных пользователей), тем самым завышая свой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надо придумывать новые метрики</a:t>
            </a:r>
            <a:endParaRPr lang="ru-RU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35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модели: Полный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522CA8D-AD1B-4BC6-B20A-199117C17270}"/>
              </a:ext>
            </a:extLst>
          </p:cNvPr>
          <p:cNvSpPr/>
          <p:nvPr/>
        </p:nvSpPr>
        <p:spPr>
          <a:xfrm>
            <a:off x="191344" y="2780928"/>
            <a:ext cx="1219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 = tf.keras.models.Sequential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activation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tr-TR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r>
              <a:rPr lang="tr-TR" sz="20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model.add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layers.</a:t>
            </a:r>
            <a:r>
              <a:rPr lang="tr-T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ru-RU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model.</a:t>
            </a:r>
            <a:r>
              <a:rPr lang="tr-TR" sz="2000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optimizer=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SDG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loss=tf.keras.losses.SparseCategoricalCrossentropy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'accuracy'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7B200D-0BFF-47C6-83C9-6951E1231504}"/>
              </a:ext>
            </a:extLst>
          </p:cNvPr>
          <p:cNvSpPr/>
          <p:nvPr/>
        </p:nvSpPr>
        <p:spPr>
          <a:xfrm>
            <a:off x="24408" y="6150114"/>
            <a:ext cx="1188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history = model.fit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train_images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train_labels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validation_data=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test_images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test_labels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epochs=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6416" y="2147497"/>
            <a:ext cx="11809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train_labels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), 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test_images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test_labels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 =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datasets.mnist.load_data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1344" y="2492896"/>
            <a:ext cx="10873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train_images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= train_images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  <a:r>
              <a:rPr lang="fr-F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dirty="0">
                <a:solidFill>
                  <a:srgbClr val="D4D4D4"/>
                </a:solidFill>
                <a:latin typeface="Courier New" panose="02070309020205020404" pitchFamily="49" charset="0"/>
              </a:rPr>
              <a:t> test_images / </a:t>
            </a:r>
            <a:r>
              <a:rPr lang="fr-F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255.0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335360" y="1484784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812D6A8-8998-459E-99A0-372F7B3A7CA7}"/>
              </a:ext>
            </a:extLst>
          </p:cNvPr>
          <p:cNvSpPr/>
          <p:nvPr/>
        </p:nvSpPr>
        <p:spPr>
          <a:xfrm>
            <a:off x="335360" y="1791066"/>
            <a:ext cx="11856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tensorflow.keras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layers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models, datasets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0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13" grpId="0"/>
      <p:bldP spid="15" grpId="0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Применение Обученной модели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1344" y="1996097"/>
            <a:ext cx="7374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prediction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test_images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223522" y="2720051"/>
            <a:ext cx="1856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/>
              <p:nvPr/>
            </p:nvSpPr>
            <p:spPr>
              <a:xfrm>
                <a:off x="2248694" y="2401501"/>
                <a:ext cx="3259433" cy="122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694" y="2401501"/>
                <a:ext cx="3259433" cy="1221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191344" y="3589253"/>
            <a:ext cx="111496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probability_model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tf.keras.Sequential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model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            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tf.keras.layers.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ru-RU" sz="24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prediction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probability_model.predict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test_images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48741" y="5798561"/>
            <a:ext cx="792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label_predict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np.argmax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prediction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axis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0F31F-C0C2-4016-B466-5B996AA7DA9E}"/>
              </a:ext>
            </a:extLst>
          </p:cNvPr>
          <p:cNvSpPr txBox="1"/>
          <p:nvPr/>
        </p:nvSpPr>
        <p:spPr>
          <a:xfrm>
            <a:off x="5821309" y="2736052"/>
            <a:ext cx="6199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-0.35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4.95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2.45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71A2A-B009-48AC-A73F-CDEFE69B1871}"/>
              </a:ext>
            </a:extLst>
          </p:cNvPr>
          <p:cNvSpPr txBox="1"/>
          <p:nvPr/>
        </p:nvSpPr>
        <p:spPr>
          <a:xfrm>
            <a:off x="5766160" y="5212507"/>
            <a:ext cx="753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0.002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0.478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0.039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0.059</a:t>
            </a:r>
          </a:p>
        </p:txBody>
      </p:sp>
    </p:spTree>
    <p:extLst>
      <p:ext uri="{BB962C8B-B14F-4D97-AF65-F5344CB8AC3E}">
        <p14:creationId xmlns:p14="http://schemas.microsoft.com/office/powerpoint/2010/main" val="90549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18" grpId="0"/>
      <p:bldP spid="19" grpId="0"/>
      <p:bldP spid="6" grpId="0"/>
      <p:bldP spid="7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Что можно поменять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AD9461A-376D-45A7-9473-5E03851D9E54}"/>
              </a:ext>
            </a:extLst>
          </p:cNvPr>
          <p:cNvSpPr/>
          <p:nvPr/>
        </p:nvSpPr>
        <p:spPr>
          <a:xfrm>
            <a:off x="878264" y="1529456"/>
            <a:ext cx="2946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Количество слоев</a:t>
            </a:r>
            <a:endParaRPr lang="ru-RU" sz="2800" b="1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D2A014A-D717-4D58-A848-6143FF61DB3A}"/>
              </a:ext>
            </a:extLst>
          </p:cNvPr>
          <p:cNvSpPr/>
          <p:nvPr/>
        </p:nvSpPr>
        <p:spPr>
          <a:xfrm>
            <a:off x="859812" y="3822788"/>
            <a:ext cx="4637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Количество нейронов в слое</a:t>
            </a:r>
            <a:endParaRPr lang="ru-RU" sz="2800" b="1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11B5EC0-98E9-4056-90B0-0F0172DE2CC5}"/>
              </a:ext>
            </a:extLst>
          </p:cNvPr>
          <p:cNvSpPr/>
          <p:nvPr/>
        </p:nvSpPr>
        <p:spPr>
          <a:xfrm>
            <a:off x="1121870" y="2002358"/>
            <a:ext cx="47796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Больше слоев – более сложные предсказания</a:t>
            </a:r>
            <a:endParaRPr lang="ru-RU" sz="28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DD0020A-0D45-4F59-94A6-BEF2568A7A3F}"/>
              </a:ext>
            </a:extLst>
          </p:cNvPr>
          <p:cNvSpPr/>
          <p:nvPr/>
        </p:nvSpPr>
        <p:spPr>
          <a:xfrm>
            <a:off x="1144190" y="2894447"/>
            <a:ext cx="6264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Больше слоев – дольше считать производные</a:t>
            </a:r>
            <a:endParaRPr lang="ru-RU" sz="28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EC89D45-EF65-42DF-B670-C260756010BF}"/>
              </a:ext>
            </a:extLst>
          </p:cNvPr>
          <p:cNvSpPr/>
          <p:nvPr/>
        </p:nvSpPr>
        <p:spPr>
          <a:xfrm>
            <a:off x="1162505" y="4263589"/>
            <a:ext cx="4645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----и-----</a:t>
            </a:r>
            <a:endParaRPr lang="ru-RU" sz="28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D8E6117-9C50-4A27-BAB1-FAB91DDA2860}"/>
              </a:ext>
            </a:extLst>
          </p:cNvPr>
          <p:cNvSpPr/>
          <p:nvPr/>
        </p:nvSpPr>
        <p:spPr>
          <a:xfrm>
            <a:off x="389454" y="5762409"/>
            <a:ext cx="43557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Больше параметров 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ru-RU" sz="2800" b="1" dirty="0">
                <a:solidFill>
                  <a:schemeClr val="bg1"/>
                </a:solidFill>
              </a:rPr>
              <a:t>требуется больше данных</a:t>
            </a:r>
            <a:endParaRPr lang="ru-RU" sz="2800" b="1" dirty="0"/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D2A014A-D717-4D58-A848-6143FF61DB3A}"/>
              </a:ext>
            </a:extLst>
          </p:cNvPr>
          <p:cNvSpPr/>
          <p:nvPr/>
        </p:nvSpPr>
        <p:spPr>
          <a:xfrm>
            <a:off x="911424" y="4797152"/>
            <a:ext cx="3938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Тип функции активации</a:t>
            </a:r>
            <a:endParaRPr lang="ru-RU" sz="2800" b="1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EC89D45-EF65-42DF-B670-C260756010BF}"/>
              </a:ext>
            </a:extLst>
          </p:cNvPr>
          <p:cNvSpPr/>
          <p:nvPr/>
        </p:nvSpPr>
        <p:spPr>
          <a:xfrm>
            <a:off x="1343472" y="5301208"/>
            <a:ext cx="46454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ReLU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говорят неплох</a:t>
            </a:r>
            <a:endParaRPr lang="ru-RU" sz="28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CB8093D-1EB0-4BBF-86A8-7BD97F26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29" y="1461236"/>
            <a:ext cx="5126144" cy="53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29" grpId="0"/>
      <p:bldP spid="31" grpId="0"/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139742"/>
            <a:ext cx="942098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Проблемы с </a:t>
            </a:r>
            <a:r>
              <a:rPr lang="ru-RU" altLang="ru-RU" b="1" dirty="0" err="1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Полносвязными</a:t>
            </a: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 Нейронными Сетями </a:t>
            </a:r>
            <a:endParaRPr lang="ru-RU" altLang="ru-RU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E6A48EED-E36F-418B-B059-E038D7E1B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1415"/>
              </p:ext>
            </p:extLst>
          </p:nvPr>
        </p:nvGraphicFramePr>
        <p:xfrm>
          <a:off x="7995591" y="2070755"/>
          <a:ext cx="3240000" cy="3240000"/>
        </p:xfrm>
        <a:graphic>
          <a:graphicData uri="http://schemas.openxmlformats.org/drawingml/2006/table">
            <a:tbl>
              <a:tblPr/>
              <a:tblGrid>
                <a:gridCol w="324000">
                  <a:extLst>
                    <a:ext uri="{9D8B030D-6E8A-4147-A177-3AD203B41FA5}">
                      <a16:colId xmlns:a16="http://schemas.microsoft.com/office/drawing/2014/main" val="234305331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8739214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01220111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63399743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3332052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42250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91696033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62890423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25235056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7810907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AC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89388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A2A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23745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6161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5A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68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C5C5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429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353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5145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B8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7272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0F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48798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414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09983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81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3A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94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20698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E2E2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B1B1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161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9999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5934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70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8D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86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636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5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77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570018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40928D0-6426-4BB4-9132-AB0C633F77CF}"/>
              </a:ext>
            </a:extLst>
          </p:cNvPr>
          <p:cNvSpPr/>
          <p:nvPr/>
        </p:nvSpPr>
        <p:spPr>
          <a:xfrm>
            <a:off x="8760296" y="5517232"/>
            <a:ext cx="1354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эта Пять!</a:t>
            </a:r>
            <a:endParaRPr lang="ru-RU" sz="2400" dirty="0"/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10385B-3876-42CD-9414-1B7EA1902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" y="1433107"/>
            <a:ext cx="4288876" cy="451529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132856"/>
            <a:ext cx="3557250" cy="317613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0928D0-6426-4BB4-9132-AB0C633F77CF}"/>
              </a:ext>
            </a:extLst>
          </p:cNvPr>
          <p:cNvSpPr/>
          <p:nvPr/>
        </p:nvSpPr>
        <p:spPr>
          <a:xfrm>
            <a:off x="5303912" y="5373216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Веса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343472" y="2924944"/>
            <a:ext cx="252000" cy="252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631504" y="2132856"/>
            <a:ext cx="2664296" cy="79208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stCxn id="3" idx="2"/>
          </p:cNvCxnSpPr>
          <p:nvPr/>
        </p:nvCxnSpPr>
        <p:spPr>
          <a:xfrm>
            <a:off x="1469472" y="3176944"/>
            <a:ext cx="2826328" cy="212426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15" grpId="0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79376" y="2492896"/>
            <a:ext cx="9793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Конструктор нейронных сетей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Sequential API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Functional API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C315C-9C0B-4C1F-AC58-D2A00454875A}"/>
              </a:ext>
            </a:extLst>
          </p:cNvPr>
          <p:cNvSpPr txBox="1"/>
          <p:nvPr/>
        </p:nvSpPr>
        <p:spPr>
          <a:xfrm>
            <a:off x="479376" y="4005064"/>
            <a:ext cx="97930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Dense Neural Networks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Нейроны,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Weights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Bias,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(Стохастический) Градиентный Спуск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Loss Function, Optimizer, Metrics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«Хорошо запоминают»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F65229-376D-431B-ADD9-E4C30A35603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79376" y="1412776"/>
            <a:ext cx="9793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Чтобы самим не придумывать параметры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24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7488" y="980728"/>
            <a:ext cx="97210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Ссылки на дополнительную информацию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7F65229-376D-431B-ADD9-E4C30A35603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7C32E60-52E7-4602-A022-9A6B8B1A253B}"/>
              </a:ext>
            </a:extLst>
          </p:cNvPr>
          <p:cNvSpPr/>
          <p:nvPr/>
        </p:nvSpPr>
        <p:spPr>
          <a:xfrm>
            <a:off x="335360" y="3284984"/>
            <a:ext cx="80530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Про Градиентный Спуск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https://www.youtube.com/watch?v=IHZwWFHWa-w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7655A73-8857-4257-9347-3A8D6EE58855}"/>
              </a:ext>
            </a:extLst>
          </p:cNvPr>
          <p:cNvSpPr/>
          <p:nvPr/>
        </p:nvSpPr>
        <p:spPr>
          <a:xfrm>
            <a:off x="407368" y="4437112"/>
            <a:ext cx="8125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Про Обратное Распространение Ошибок</a:t>
            </a:r>
          </a:p>
          <a:p>
            <a:r>
              <a:rPr lang="en-US" sz="2800" dirty="0">
                <a:solidFill>
                  <a:schemeClr val="bg1"/>
                </a:solidFill>
              </a:rPr>
              <a:t>https://www.youtube.com/watch?v=Ilg3gGewQ5U&amp;t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tr-TR" sz="2800" dirty="0">
                <a:solidFill>
                  <a:schemeClr val="bg1"/>
                </a:solidFill>
              </a:rPr>
              <a:t>https://www.youtube.com/watch?v=tIeHLnjs5U8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E6DF32F-7BEF-4E99-BDD9-92309DC1A6E3}"/>
              </a:ext>
            </a:extLst>
          </p:cNvPr>
          <p:cNvSpPr/>
          <p:nvPr/>
        </p:nvSpPr>
        <p:spPr>
          <a:xfrm>
            <a:off x="335360" y="2060848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Про Нейронные Сети в целом </a:t>
            </a:r>
            <a:r>
              <a:rPr lang="en-US" sz="2800" dirty="0">
                <a:solidFill>
                  <a:schemeClr val="bg1"/>
                </a:solidFill>
              </a:rPr>
              <a:t>https://www.youtube.com/watch?v=aircAruvnKk&amp;t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9" name="Picture 2" descr="https://yt3.ggpht.com/a-/AN66SAy00AYBvvwpT9hONmlOOSs-QqNJNTfZQxaBHg=s288-mo-c-c0xffffffff-rj-k-no">
            <a:extLst>
              <a:ext uri="{FF2B5EF4-FFF2-40B4-BE49-F238E27FC236}">
                <a16:creationId xmlns:a16="http://schemas.microsoft.com/office/drawing/2014/main" id="{E5946055-701C-4F74-A058-C53775A5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3403" y1="49653" x2="43750" y2="52431"/>
                        <a14:foregroundMark x1="41319" y1="55903" x2="52778" y2="34028"/>
                        <a14:foregroundMark x1="39236" y1="34722" x2="75694" y2="60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36" y="1988840"/>
            <a:ext cx="4096464" cy="40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0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65D4D-13DB-401E-8189-8B5D946DCCA4}"/>
              </a:ext>
            </a:extLst>
          </p:cNvPr>
          <p:cNvSpPr txBox="1"/>
          <p:nvPr/>
        </p:nvSpPr>
        <p:spPr>
          <a:xfrm>
            <a:off x="2207568" y="1719317"/>
            <a:ext cx="782778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1703512" y="5517232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6670799" y="5147900"/>
            <a:ext cx="33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3537332" y="4554283"/>
            <a:ext cx="4019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6956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Машинное Обучение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192344" y="5589240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0" y="573325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5519936" y="5589240"/>
            <a:ext cx="294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Машинное обучение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191344" y="2060848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3">
            <a:extLst>
              <a:ext uri="{FF2B5EF4-FFF2-40B4-BE49-F238E27FC236}">
                <a16:creationId xmlns:a16="http://schemas.microsoft.com/office/drawing/2014/main" id="{7E236AB2-2A72-46C8-A3F9-F07A84B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2048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8">
            <a:extLst>
              <a:ext uri="{FF2B5EF4-FFF2-40B4-BE49-F238E27FC236}">
                <a16:creationId xmlns:a16="http://schemas.microsoft.com/office/drawing/2014/main" id="{86F061EE-2C0F-48E9-8759-369F3BA2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55679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0">
            <a:extLst>
              <a:ext uri="{FF2B5EF4-FFF2-40B4-BE49-F238E27FC236}">
                <a16:creationId xmlns:a16="http://schemas.microsoft.com/office/drawing/2014/main" id="{4244B354-A93A-4F45-B15E-5BA00AB8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556792"/>
            <a:ext cx="668499" cy="66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2">
            <a:extLst>
              <a:ext uri="{FF2B5EF4-FFF2-40B4-BE49-F238E27FC236}">
                <a16:creationId xmlns:a16="http://schemas.microsoft.com/office/drawing/2014/main" id="{22CDD443-A292-42C3-BD17-A81F08A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radient-descriptor.png">
            <a:extLst>
              <a:ext uri="{FF2B5EF4-FFF2-40B4-BE49-F238E27FC236}">
                <a16:creationId xmlns:a16="http://schemas.microsoft.com/office/drawing/2014/main" id="{C86515DF-7448-4CE4-9878-6B9968C90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179" r="2513" b="15625"/>
          <a:stretch/>
        </p:blipFill>
        <p:spPr bwMode="auto">
          <a:xfrm>
            <a:off x="2423592" y="2852936"/>
            <a:ext cx="1789346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6EDFEE-0E2C-48F8-82F5-8CEF2A2B91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853" t="69799" r="64960"/>
          <a:stretch/>
        </p:blipFill>
        <p:spPr>
          <a:xfrm>
            <a:off x="263352" y="4221088"/>
            <a:ext cx="1431828" cy="14401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2783632" y="5733256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Признаки</a:t>
            </a:r>
          </a:p>
        </p:txBody>
      </p:sp>
      <p:pic>
        <p:nvPicPr>
          <p:cNvPr id="27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492896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840416" y="2276872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84041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E193CAF-FF43-4AF7-AA35-857373386E7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9362" b="74579"/>
          <a:stretch/>
        </p:blipFill>
        <p:spPr>
          <a:xfrm>
            <a:off x="2495600" y="4365104"/>
            <a:ext cx="2966844" cy="13488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7568" y="3717032"/>
            <a:ext cx="767415" cy="7674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688" y="3717032"/>
            <a:ext cx="1717036" cy="5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1" grpId="0"/>
      <p:bldP spid="15" grpId="0"/>
      <p:bldP spid="26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Нейронные Сети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8976320" y="5301208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191344" y="537321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4799856" y="5301208"/>
            <a:ext cx="238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Нейронные Сети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263352" y="1772816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6EDFEE-0E2C-48F8-82F5-8CEF2A2B91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53" t="69799" r="64960"/>
          <a:stretch/>
        </p:blipFill>
        <p:spPr>
          <a:xfrm>
            <a:off x="479376" y="3789040"/>
            <a:ext cx="1431828" cy="1440160"/>
          </a:xfrm>
          <a:prstGeom prst="rect">
            <a:avLst/>
          </a:prstGeom>
        </p:spPr>
      </p:pic>
      <p:pic>
        <p:nvPicPr>
          <p:cNvPr id="27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204864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480376" y="2420888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48037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1" grpId="0"/>
      <p:bldP spid="15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Вдохновлено природой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  <p:pic>
        <p:nvPicPr>
          <p:cNvPr id="18" name="Picture 2" descr="Лучшие Neuron GIF | Gfycat">
            <a:extLst>
              <a:ext uri="{FF2B5EF4-FFF2-40B4-BE49-F238E27FC236}">
                <a16:creationId xmlns:a16="http://schemas.microsoft.com/office/drawing/2014/main" id="{BB90DD14-0655-4B44-84CF-B681BB36FF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1988840"/>
            <a:ext cx="4895418" cy="367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ow to Craft Coaching Classes That Will Speed Up Training Success ...">
            <a:extLst>
              <a:ext uri="{FF2B5EF4-FFF2-40B4-BE49-F238E27FC236}">
                <a16:creationId xmlns:a16="http://schemas.microsoft.com/office/drawing/2014/main" id="{71CA5AA7-F5DA-4E30-8D06-A0FAD9A489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132856"/>
            <a:ext cx="6100560" cy="34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5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Dense Neural Networks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нейронные сети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Введение.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4487656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12089</TotalTime>
  <Words>2044</Words>
  <Application>Microsoft Office PowerPoint</Application>
  <PresentationFormat>Широкоэкранный</PresentationFormat>
  <Paragraphs>1061</Paragraphs>
  <Slides>49</Slides>
  <Notes>48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8" baseType="lpstr">
      <vt:lpstr>-apple-system</vt:lpstr>
      <vt:lpstr>Arial</vt:lpstr>
      <vt:lpstr>Calibri</vt:lpstr>
      <vt:lpstr>Cambria Math</vt:lpstr>
      <vt:lpstr>Comic Sans MS</vt:lpstr>
      <vt:lpstr>Courier New</vt:lpstr>
      <vt:lpstr>Times New Roman</vt:lpstr>
      <vt:lpstr>Verdana</vt:lpstr>
      <vt:lpstr>Тема Office</vt:lpstr>
      <vt:lpstr>Презентация PowerPoint</vt:lpstr>
      <vt:lpstr>Презентация PowerPoint</vt:lpstr>
      <vt:lpstr>Содержание</vt:lpstr>
      <vt:lpstr>Содержание</vt:lpstr>
      <vt:lpstr>Машинное Обучение</vt:lpstr>
      <vt:lpstr>Машинное Обучение</vt:lpstr>
      <vt:lpstr>Нейронные Сети</vt:lpstr>
      <vt:lpstr>Вдохновлено природой</vt:lpstr>
      <vt:lpstr>Содержание</vt:lpstr>
      <vt:lpstr>Фреймфорки</vt:lpstr>
      <vt:lpstr>TensorFlow</vt:lpstr>
      <vt:lpstr>Содержание</vt:lpstr>
      <vt:lpstr>Пример про числа</vt:lpstr>
      <vt:lpstr>Преобразуем входные данные</vt:lpstr>
      <vt:lpstr>Немного Терминологии</vt:lpstr>
      <vt:lpstr>Структура  Нейронной Сети</vt:lpstr>
      <vt:lpstr>Почему это может сработать?</vt:lpstr>
      <vt:lpstr>Что должен делать второй слой?</vt:lpstr>
      <vt:lpstr>Почему это может сработать? (часть 2)</vt:lpstr>
      <vt:lpstr>Презентация PowerPoint</vt:lpstr>
      <vt:lpstr>Отдельные Нейроны</vt:lpstr>
      <vt:lpstr>Что делают Функции активации</vt:lpstr>
      <vt:lpstr>Функции Активации</vt:lpstr>
      <vt:lpstr>Что значит найти элемент?</vt:lpstr>
      <vt:lpstr>Что значит обучить Нейронную Сеть</vt:lpstr>
      <vt:lpstr>Пытаемся обучить нейронную сеть</vt:lpstr>
      <vt:lpstr>Пытаемся обучать Нейронную сеть</vt:lpstr>
      <vt:lpstr>Про Оптимизацию Функции Потерь</vt:lpstr>
      <vt:lpstr>Насколько все сложно</vt:lpstr>
      <vt:lpstr>Про Оптимизацию Функции Потерь</vt:lpstr>
      <vt:lpstr>Оптимизация на Простом Примере</vt:lpstr>
      <vt:lpstr>Оптимизация на Простом Примере</vt:lpstr>
      <vt:lpstr>Возвращаемся к сложному примеру</vt:lpstr>
      <vt:lpstr>Оптимизация: Градиентный Спуск</vt:lpstr>
      <vt:lpstr>Оптимизация: (Стохастический) Градиентный Спуск</vt:lpstr>
      <vt:lpstr>Презентация PowerPoint</vt:lpstr>
      <vt:lpstr>Общая Идеология Создания Нейронных Сетей в TensorFlow</vt:lpstr>
      <vt:lpstr>Два API в для создания сетей TensorFlow</vt:lpstr>
      <vt:lpstr>Обучение Нейронной Сети</vt:lpstr>
      <vt:lpstr>Loss function </vt:lpstr>
      <vt:lpstr>Metric</vt:lpstr>
      <vt:lpstr>Metric</vt:lpstr>
      <vt:lpstr>Обучение модели: Полный Pipeline</vt:lpstr>
      <vt:lpstr>Применение Обученной модели</vt:lpstr>
      <vt:lpstr>Что можно поменять</vt:lpstr>
      <vt:lpstr>Презентация PowerPoint</vt:lpstr>
      <vt:lpstr>Резюме</vt:lpstr>
      <vt:lpstr>Ссылки на дополнительную информацию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401</cp:revision>
  <dcterms:created xsi:type="dcterms:W3CDTF">2019-05-20T04:53:11Z</dcterms:created>
  <dcterms:modified xsi:type="dcterms:W3CDTF">2022-10-07T12:38:11Z</dcterms:modified>
</cp:coreProperties>
</file>